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7696200" cy="5461000"/>
  <p:notesSz cx="7696200" cy="5461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160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215" y="1692910"/>
            <a:ext cx="6541770" cy="1146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4430" y="3058160"/>
            <a:ext cx="5387340" cy="1365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11E1F"/>
                </a:solidFill>
                <a:latin typeface="Roboto Bk"/>
                <a:cs typeface="Roboto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11E1F"/>
                </a:solidFill>
                <a:latin typeface="Roboto Bk"/>
                <a:cs typeface="Roboto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4810" y="1256030"/>
            <a:ext cx="3347847" cy="3604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3543" y="1256030"/>
            <a:ext cx="3347847" cy="3604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11E1F"/>
                </a:solidFill>
                <a:latin typeface="Roboto Bk"/>
                <a:cs typeface="Roboto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696199" cy="546049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506" y="485597"/>
            <a:ext cx="7020559" cy="269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211E1F"/>
                </a:solidFill>
                <a:latin typeface="Roboto Bk"/>
                <a:cs typeface="Roboto B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4810" y="1256030"/>
            <a:ext cx="6926580" cy="3604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6708" y="5078730"/>
            <a:ext cx="2462784" cy="273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4810" y="5078730"/>
            <a:ext cx="1770126" cy="273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1264" y="5078730"/>
            <a:ext cx="1770126" cy="273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1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60.png"/><Relationship Id="rId17" Type="http://schemas.openxmlformats.org/officeDocument/2006/relationships/image" Target="../media/image38.png"/><Relationship Id="rId2" Type="http://schemas.openxmlformats.org/officeDocument/2006/relationships/image" Target="../media/image14.png"/><Relationship Id="rId16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11" Type="http://schemas.openxmlformats.org/officeDocument/2006/relationships/image" Target="../media/image59.png"/><Relationship Id="rId5" Type="http://schemas.openxmlformats.org/officeDocument/2006/relationships/image" Target="../media/image30.png"/><Relationship Id="rId15" Type="http://schemas.openxmlformats.org/officeDocument/2006/relationships/image" Target="../media/image62.jpeg"/><Relationship Id="rId10" Type="http://schemas.openxmlformats.org/officeDocument/2006/relationships/image" Target="../media/image50.png"/><Relationship Id="rId4" Type="http://schemas.openxmlformats.org/officeDocument/2006/relationships/image" Target="../media/image29.png"/><Relationship Id="rId9" Type="http://schemas.openxmlformats.org/officeDocument/2006/relationships/image" Target="../media/image58.png"/><Relationship Id="rId1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29.png"/><Relationship Id="rId7" Type="http://schemas.openxmlformats.org/officeDocument/2006/relationships/image" Target="../media/image6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11" Type="http://schemas.openxmlformats.org/officeDocument/2006/relationships/image" Target="../media/image16.png"/><Relationship Id="rId5" Type="http://schemas.openxmlformats.org/officeDocument/2006/relationships/image" Target="../media/image64.png"/><Relationship Id="rId10" Type="http://schemas.openxmlformats.org/officeDocument/2006/relationships/image" Target="../media/image21.png"/><Relationship Id="rId4" Type="http://schemas.openxmlformats.org/officeDocument/2006/relationships/image" Target="../media/image30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23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11" Type="http://schemas.openxmlformats.org/officeDocument/2006/relationships/image" Target="../media/image24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4.png"/><Relationship Id="rId18" Type="http://schemas.openxmlformats.org/officeDocument/2006/relationships/image" Target="../media/image20.png"/><Relationship Id="rId3" Type="http://schemas.openxmlformats.org/officeDocument/2006/relationships/image" Target="../media/image86.png"/><Relationship Id="rId7" Type="http://schemas.openxmlformats.org/officeDocument/2006/relationships/image" Target="../media/image89.png"/><Relationship Id="rId12" Type="http://schemas.openxmlformats.org/officeDocument/2006/relationships/image" Target="../media/image93.png"/><Relationship Id="rId17" Type="http://schemas.openxmlformats.org/officeDocument/2006/relationships/image" Target="../media/image18.png"/><Relationship Id="rId2" Type="http://schemas.openxmlformats.org/officeDocument/2006/relationships/image" Target="../media/image14.pn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11" Type="http://schemas.openxmlformats.org/officeDocument/2006/relationships/image" Target="../media/image92.png"/><Relationship Id="rId5" Type="http://schemas.openxmlformats.org/officeDocument/2006/relationships/image" Target="../media/image74.png"/><Relationship Id="rId15" Type="http://schemas.openxmlformats.org/officeDocument/2006/relationships/image" Target="../media/image96.png"/><Relationship Id="rId10" Type="http://schemas.openxmlformats.org/officeDocument/2006/relationships/image" Target="../media/image52.png"/><Relationship Id="rId4" Type="http://schemas.openxmlformats.org/officeDocument/2006/relationships/image" Target="../media/image87.png"/><Relationship Id="rId9" Type="http://schemas.openxmlformats.org/officeDocument/2006/relationships/image" Target="../media/image91.png"/><Relationship Id="rId14" Type="http://schemas.openxmlformats.org/officeDocument/2006/relationships/image" Target="../media/image9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18.png"/><Relationship Id="rId7" Type="http://schemas.openxmlformats.org/officeDocument/2006/relationships/image" Target="../media/image100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9.png"/><Relationship Id="rId5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xport71.ru" TargetMode="External"/><Relationship Id="rId7" Type="http://schemas.openxmlformats.org/officeDocument/2006/relationships/image" Target="../media/image10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3.png"/><Relationship Id="rId5" Type="http://schemas.openxmlformats.org/officeDocument/2006/relationships/hyperlink" Target="http://www.export71.ru/" TargetMode="External"/><Relationship Id="rId4" Type="http://schemas.openxmlformats.org/officeDocument/2006/relationships/hyperlink" Target="mailto:medvedeva@export71.r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3" Type="http://schemas.openxmlformats.org/officeDocument/2006/relationships/image" Target="../media/image39.jpeg"/><Relationship Id="rId7" Type="http://schemas.openxmlformats.org/officeDocument/2006/relationships/image" Target="../media/image41.png"/><Relationship Id="rId12" Type="http://schemas.openxmlformats.org/officeDocument/2006/relationships/image" Target="../media/image4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29.png"/><Relationship Id="rId15" Type="http://schemas.openxmlformats.org/officeDocument/2006/relationships/image" Target="../media/image21.png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21.png"/><Relationship Id="rId3" Type="http://schemas.openxmlformats.org/officeDocument/2006/relationships/image" Target="../media/image29.png"/><Relationship Id="rId7" Type="http://schemas.openxmlformats.org/officeDocument/2006/relationships/image" Target="../media/image49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11" Type="http://schemas.openxmlformats.org/officeDocument/2006/relationships/image" Target="../media/image53.png"/><Relationship Id="rId5" Type="http://schemas.openxmlformats.org/officeDocument/2006/relationships/image" Target="../media/image48.png"/><Relationship Id="rId10" Type="http://schemas.openxmlformats.org/officeDocument/2006/relationships/image" Target="../media/image52.png"/><Relationship Id="rId4" Type="http://schemas.openxmlformats.org/officeDocument/2006/relationships/image" Target="../media/image30.png"/><Relationship Id="rId9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5.png"/><Relationship Id="rId7" Type="http://schemas.openxmlformats.org/officeDocument/2006/relationships/image" Target="../media/image56.png"/><Relationship Id="rId12" Type="http://schemas.openxmlformats.org/officeDocument/2006/relationships/image" Target="../media/image2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11" Type="http://schemas.openxmlformats.org/officeDocument/2006/relationships/image" Target="../media/image38.png"/><Relationship Id="rId5" Type="http://schemas.openxmlformats.org/officeDocument/2006/relationships/image" Target="../media/image34.png"/><Relationship Id="rId10" Type="http://schemas.openxmlformats.org/officeDocument/2006/relationships/image" Target="../media/image53.png"/><Relationship Id="rId4" Type="http://schemas.openxmlformats.org/officeDocument/2006/relationships/image" Target="../media/image41.png"/><Relationship Id="rId9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696199" cy="546049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171315" y="497585"/>
            <a:ext cx="690245" cy="14859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ct val="77800"/>
              </a:lnSpc>
              <a:spcBef>
                <a:spcPts val="225"/>
              </a:spcBef>
            </a:pPr>
            <a:r>
              <a:rPr sz="450" b="1" spc="-25" dirty="0">
                <a:solidFill>
                  <a:srgbClr val="30394B"/>
                </a:solidFill>
                <a:latin typeface="Arial"/>
                <a:cs typeface="Arial"/>
              </a:rPr>
              <a:t>МЕЖДУНАРОДНАЯ </a:t>
            </a:r>
            <a:r>
              <a:rPr sz="450" b="1" spc="-20" dirty="0">
                <a:solidFill>
                  <a:srgbClr val="30394B"/>
                </a:solidFill>
                <a:latin typeface="Arial"/>
                <a:cs typeface="Arial"/>
              </a:rPr>
              <a:t> </a:t>
            </a:r>
            <a:r>
              <a:rPr sz="450" b="1" spc="-15" dirty="0">
                <a:solidFill>
                  <a:srgbClr val="30394B"/>
                </a:solidFill>
                <a:latin typeface="Arial"/>
                <a:cs typeface="Arial"/>
              </a:rPr>
              <a:t>К</a:t>
            </a:r>
            <a:r>
              <a:rPr sz="450" b="1" spc="-40" dirty="0">
                <a:solidFill>
                  <a:srgbClr val="30394B"/>
                </a:solidFill>
                <a:latin typeface="Arial"/>
                <a:cs typeface="Arial"/>
              </a:rPr>
              <a:t>ОО</a:t>
            </a:r>
            <a:r>
              <a:rPr sz="450" b="1" spc="-25" dirty="0">
                <a:solidFill>
                  <a:srgbClr val="30394B"/>
                </a:solidFill>
                <a:latin typeface="Arial"/>
                <a:cs typeface="Arial"/>
              </a:rPr>
              <a:t>П</a:t>
            </a:r>
            <a:r>
              <a:rPr sz="450" b="1" spc="-80" dirty="0">
                <a:solidFill>
                  <a:srgbClr val="30394B"/>
                </a:solidFill>
                <a:latin typeface="Arial"/>
                <a:cs typeface="Arial"/>
              </a:rPr>
              <a:t>Е</a:t>
            </a:r>
            <a:r>
              <a:rPr sz="450" b="1" spc="-55" dirty="0">
                <a:solidFill>
                  <a:srgbClr val="30394B"/>
                </a:solidFill>
                <a:latin typeface="Arial"/>
                <a:cs typeface="Arial"/>
              </a:rPr>
              <a:t>Р</a:t>
            </a:r>
            <a:r>
              <a:rPr sz="450" b="1" spc="-45" dirty="0">
                <a:solidFill>
                  <a:srgbClr val="30394B"/>
                </a:solidFill>
                <a:latin typeface="Arial"/>
                <a:cs typeface="Arial"/>
              </a:rPr>
              <a:t>А</a:t>
            </a:r>
            <a:r>
              <a:rPr sz="450" b="1" spc="-35" dirty="0">
                <a:solidFill>
                  <a:srgbClr val="30394B"/>
                </a:solidFill>
                <a:latin typeface="Arial"/>
                <a:cs typeface="Arial"/>
              </a:rPr>
              <a:t>Ц</a:t>
            </a:r>
            <a:r>
              <a:rPr sz="450" b="1" spc="-25" dirty="0">
                <a:solidFill>
                  <a:srgbClr val="30394B"/>
                </a:solidFill>
                <a:latin typeface="Arial"/>
                <a:cs typeface="Arial"/>
              </a:rPr>
              <a:t>И</a:t>
            </a:r>
            <a:r>
              <a:rPr sz="450" b="1" spc="-50" dirty="0">
                <a:solidFill>
                  <a:srgbClr val="30394B"/>
                </a:solidFill>
                <a:latin typeface="Arial"/>
                <a:cs typeface="Arial"/>
              </a:rPr>
              <a:t>Я</a:t>
            </a:r>
            <a:r>
              <a:rPr sz="450" b="1" spc="-65" dirty="0">
                <a:solidFill>
                  <a:srgbClr val="30394B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30394B"/>
                </a:solidFill>
                <a:latin typeface="Arial"/>
                <a:cs typeface="Arial"/>
              </a:rPr>
              <a:t>И</a:t>
            </a:r>
            <a:r>
              <a:rPr sz="450" b="1" spc="-70" dirty="0">
                <a:solidFill>
                  <a:srgbClr val="30394B"/>
                </a:solidFill>
                <a:latin typeface="Arial"/>
                <a:cs typeface="Arial"/>
              </a:rPr>
              <a:t> </a:t>
            </a:r>
            <a:r>
              <a:rPr sz="450" b="1" spc="-60" dirty="0">
                <a:solidFill>
                  <a:srgbClr val="30394B"/>
                </a:solidFill>
                <a:latin typeface="Arial"/>
                <a:cs typeface="Arial"/>
              </a:rPr>
              <a:t>Э</a:t>
            </a:r>
            <a:r>
              <a:rPr sz="450" b="1" spc="-30" dirty="0">
                <a:solidFill>
                  <a:srgbClr val="30394B"/>
                </a:solidFill>
                <a:latin typeface="Arial"/>
                <a:cs typeface="Arial"/>
              </a:rPr>
              <a:t>КС</a:t>
            </a:r>
            <a:r>
              <a:rPr sz="450" b="1" spc="-15" dirty="0">
                <a:solidFill>
                  <a:srgbClr val="30394B"/>
                </a:solidFill>
                <a:latin typeface="Arial"/>
                <a:cs typeface="Arial"/>
              </a:rPr>
              <a:t>П</a:t>
            </a:r>
            <a:r>
              <a:rPr sz="450" b="1" spc="-30" dirty="0">
                <a:solidFill>
                  <a:srgbClr val="30394B"/>
                </a:solidFill>
                <a:latin typeface="Arial"/>
                <a:cs typeface="Arial"/>
              </a:rPr>
              <a:t>О</a:t>
            </a:r>
            <a:r>
              <a:rPr sz="450" b="1" spc="-35" dirty="0">
                <a:solidFill>
                  <a:srgbClr val="30394B"/>
                </a:solidFill>
                <a:latin typeface="Arial"/>
                <a:cs typeface="Arial"/>
              </a:rPr>
              <a:t>РТ</a:t>
            </a:r>
            <a:endParaRPr sz="45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416808" y="1715084"/>
            <a:ext cx="4279900" cy="3486785"/>
            <a:chOff x="3416808" y="1715084"/>
            <a:chExt cx="4279900" cy="348678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16808" y="1715084"/>
              <a:ext cx="4279392" cy="6708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16808" y="2386329"/>
              <a:ext cx="2347341" cy="67056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16808" y="3056585"/>
              <a:ext cx="4185158" cy="67086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76246" y="4602251"/>
              <a:ext cx="2883431" cy="5994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96199" cy="54604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8031" y="553465"/>
              <a:ext cx="1596390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07234" y="553465"/>
              <a:ext cx="827125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46755" y="553465"/>
              <a:ext cx="406907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46982" y="553465"/>
              <a:ext cx="1492377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931028" y="553465"/>
              <a:ext cx="259079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89525" y="553465"/>
              <a:ext cx="1551051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3147" y="832357"/>
              <a:ext cx="386333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89659" y="832357"/>
              <a:ext cx="1970151" cy="3048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45002" y="832357"/>
              <a:ext cx="1581403" cy="30480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418964" y="832357"/>
              <a:ext cx="1171003" cy="304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87288" y="832357"/>
              <a:ext cx="1382140" cy="304800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866952" y="1934717"/>
            <a:ext cx="6630670" cy="1561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Обязательные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(базовые)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4455" indent="-70485" algn="just">
              <a:lnSpc>
                <a:spcPct val="100000"/>
              </a:lnSpc>
              <a:spcBef>
                <a:spcPts val="10"/>
              </a:spcBef>
              <a:buChar char="•"/>
              <a:tabLst>
                <a:tab pos="8509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Подбор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международной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электронной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торговой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площадки;</a:t>
            </a:r>
            <a:endParaRPr sz="900">
              <a:latin typeface="Roboto Bk"/>
              <a:cs typeface="Roboto Bk"/>
            </a:endParaRPr>
          </a:p>
          <a:p>
            <a:pPr marL="14604" marR="193675" algn="just">
              <a:lnSpc>
                <a:spcPct val="101699"/>
              </a:lnSpc>
              <a:spcBef>
                <a:spcPts val="5"/>
              </a:spcBef>
              <a:buChar char="•"/>
              <a:tabLst>
                <a:tab pos="95885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Регистрация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(или)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продвижение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международной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электронной торговой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площадке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(залог,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абонентская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плата,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операционные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расходы,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консультационное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сопровождение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вопросам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функционирования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точки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присутствия),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включая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оплату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услуг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сервисной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компании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оператора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за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управление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точкой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присутствия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ее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поддержку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buClr>
                <a:srgbClr val="211E1F"/>
              </a:buClr>
              <a:buFont typeface="Roboto Bk"/>
              <a:buChar char="•"/>
            </a:pPr>
            <a:endParaRPr sz="10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211E1F"/>
              </a:buClr>
              <a:buFont typeface="Roboto Bk"/>
              <a:buChar char="•"/>
            </a:pPr>
            <a:endParaRPr sz="85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Дополнительные</a:t>
            </a:r>
            <a:r>
              <a:rPr sz="900" spc="-2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(на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выбор)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 algn="just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Адаптация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перевод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информации,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указанной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упаковке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товара,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других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материалах,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включая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съемку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продукта</a:t>
            </a:r>
            <a:endParaRPr sz="900">
              <a:latin typeface="Roboto Bk"/>
              <a:cs typeface="Roboto Bk"/>
            </a:endParaRPr>
          </a:p>
          <a:p>
            <a:pPr marL="12700" marR="5080">
              <a:lnSpc>
                <a:spcPct val="102200"/>
              </a:lnSpc>
              <a:buChar char="•"/>
              <a:tabLst>
                <a:tab pos="8001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Размещение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хранение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компании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местах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временного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хранения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за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рубежом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не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более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6 месяцев,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площадью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более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100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кв.м.</a:t>
            </a:r>
            <a:endParaRPr sz="900">
              <a:latin typeface="Roboto Bk"/>
              <a:cs typeface="Roboto Bk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22148" y="2921507"/>
            <a:ext cx="381000" cy="367284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0" y="1190243"/>
            <a:ext cx="7592695" cy="1229995"/>
            <a:chOff x="0" y="1190243"/>
            <a:chExt cx="7592695" cy="1229995"/>
          </a:xfrm>
        </p:grpSpPr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5259" y="1190243"/>
              <a:ext cx="5721096" cy="54431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0" y="1243583"/>
              <a:ext cx="7592567" cy="83820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41376" y="1833371"/>
              <a:ext cx="504444" cy="5867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4845" y="551941"/>
              <a:ext cx="1596389" cy="3048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54072" y="551941"/>
              <a:ext cx="827125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93593" y="551941"/>
              <a:ext cx="406907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3821" y="551941"/>
              <a:ext cx="1976374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53356" y="551941"/>
              <a:ext cx="1524889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78550" y="551941"/>
              <a:ext cx="1234782" cy="304800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888288" y="1001395"/>
            <a:ext cx="6442075" cy="1409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Обязательные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(базовые)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подготовке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проекта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контракта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правовой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экспертизы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контракта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buClr>
                <a:srgbClr val="211E1F"/>
              </a:buClr>
              <a:buFont typeface="Roboto Bk"/>
              <a:buChar char="•"/>
            </a:pPr>
            <a:endParaRPr sz="10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211E1F"/>
              </a:buClr>
              <a:buFont typeface="Roboto Bk"/>
              <a:buChar char="•"/>
            </a:pPr>
            <a:endParaRPr sz="75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Дополнительные</a:t>
            </a:r>
            <a:r>
              <a:rPr sz="900" spc="-2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(на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выбор)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123825" indent="-111760">
              <a:lnSpc>
                <a:spcPct val="100000"/>
              </a:lnSpc>
              <a:spcBef>
                <a:spcPts val="10"/>
              </a:spcBef>
              <a:buChar char="•"/>
              <a:tabLst>
                <a:tab pos="12446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Адаптация</a:t>
            </a:r>
            <a:r>
              <a:rPr sz="900" b="1" spc="3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10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перевод</a:t>
            </a:r>
            <a:r>
              <a:rPr sz="900" b="1" spc="3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упаковки</a:t>
            </a:r>
            <a:r>
              <a:rPr sz="900" b="1" spc="3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товара,</a:t>
            </a:r>
            <a:r>
              <a:rPr sz="900" b="1" spc="3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перевод</a:t>
            </a:r>
            <a:r>
              <a:rPr sz="900" b="1" spc="3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текста</a:t>
            </a:r>
            <a:r>
              <a:rPr sz="900" b="1" spc="3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3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контракта,</a:t>
            </a:r>
            <a:r>
              <a:rPr sz="900" b="1" spc="3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других</a:t>
            </a:r>
            <a:r>
              <a:rPr sz="900" b="1" spc="3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материалов</a:t>
            </a:r>
            <a:r>
              <a:rPr sz="900" b="1" spc="3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10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0" dirty="0">
                <a:solidFill>
                  <a:srgbClr val="211E1F"/>
                </a:solidFill>
                <a:latin typeface="Roboto Bk"/>
                <a:cs typeface="Roboto Bk"/>
              </a:rPr>
              <a:t>язык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иностранного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покупателя;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Содействие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проведении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переговорного процесса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иностранным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покупателем;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Оформление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документов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прохождения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таможенных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процедур;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Консультирование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вопросам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налогообложения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соблюдения</a:t>
            </a:r>
            <a:r>
              <a:rPr sz="900" b="1" spc="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валютного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регулирования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валютного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контроля.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64236" y="885443"/>
            <a:ext cx="4573905" cy="3738879"/>
            <a:chOff x="364236" y="885443"/>
            <a:chExt cx="4573905" cy="3738879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14115" y="2800172"/>
              <a:ext cx="1724025" cy="30510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4236" y="885443"/>
              <a:ext cx="504444" cy="58673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7764" y="1571243"/>
              <a:ext cx="381000" cy="36880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6156" y="3240023"/>
              <a:ext cx="202692" cy="20269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6156" y="4009643"/>
              <a:ext cx="202692" cy="20269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6156" y="4419599"/>
              <a:ext cx="202692" cy="204215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902309" y="3164585"/>
            <a:ext cx="6419215" cy="1536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299"/>
              </a:lnSpc>
              <a:spcBef>
                <a:spcPts val="95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приведении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(или)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производственного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процесса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соответствие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требованиями,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предъявляемыми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внешних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рынках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товаров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(стандартизация,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сертификация,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необходимые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разрешения),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случае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если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соответствие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указанным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требованиям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является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обязательным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требованием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законодательства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страны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требованием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иностранного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контрагента,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содержащимся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экспортном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контракте.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850">
              <a:latin typeface="Roboto Bk"/>
              <a:cs typeface="Roboto Bk"/>
            </a:endParaRPr>
          </a:p>
          <a:p>
            <a:pPr marL="12700" marR="363855">
              <a:lnSpc>
                <a:spcPct val="101099"/>
              </a:lnSpc>
              <a:spcBef>
                <a:spcPts val="5"/>
              </a:spcBef>
            </a:pP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оказывает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услугу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при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наличии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у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компании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заключенного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контракта,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1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выполнения </a:t>
            </a:r>
            <a:r>
              <a:rPr sz="900" b="1" spc="-2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которого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ts val="1060"/>
              </a:lnSpc>
              <a:spcBef>
                <a:spcPts val="20"/>
              </a:spcBef>
            </a:pP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требуется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сертификация.</a:t>
            </a:r>
            <a:endParaRPr sz="900">
              <a:latin typeface="Roboto Bk"/>
              <a:cs typeface="Roboto Bk"/>
            </a:endParaRPr>
          </a:p>
          <a:p>
            <a:pPr marL="12700" marR="45720">
              <a:lnSpc>
                <a:spcPts val="1090"/>
              </a:lnSpc>
              <a:spcBef>
                <a:spcPts val="10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Услуга предоставляется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условиях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софинансирования.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Расходы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составляют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не </a:t>
            </a:r>
            <a:r>
              <a:rPr sz="900" b="1" dirty="0">
                <a:solidFill>
                  <a:srgbClr val="211E1F"/>
                </a:solidFill>
                <a:latin typeface="Roboto"/>
                <a:cs typeface="Roboto"/>
              </a:rPr>
              <a:t>более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80% </a:t>
            </a:r>
            <a:r>
              <a:rPr sz="900" b="1" spc="-25" dirty="0">
                <a:solidFill>
                  <a:srgbClr val="211E1F"/>
                </a:solidFill>
                <a:latin typeface="Roboto"/>
                <a:cs typeface="Roboto"/>
              </a:rPr>
              <a:t>затрат 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на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оказание </a:t>
            </a:r>
            <a:r>
              <a:rPr sz="900" b="1" spc="-21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"/>
                <a:cs typeface="Roboto"/>
              </a:rPr>
              <a:t>услуги.</a:t>
            </a:r>
            <a:endParaRPr sz="9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1856" y="551941"/>
              <a:ext cx="7115302" cy="3048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2039" y="818641"/>
              <a:ext cx="5646293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62989" y="2800172"/>
              <a:ext cx="5040503" cy="305104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902309" y="3164585"/>
            <a:ext cx="6377940" cy="97472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48920">
              <a:lnSpc>
                <a:spcPct val="101699"/>
              </a:lnSpc>
              <a:spcBef>
                <a:spcPts val="80"/>
              </a:spcBef>
            </a:pP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предоставляет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услугу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содействию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проведении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индивидуальных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маркетинговых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патентных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исследований,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включая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разработку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патентных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ландшафтов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проведение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патентной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технологической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разведки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исследования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иностранных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рынков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запросу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субъекта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малого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среднего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предпринимательства.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</a:pPr>
            <a:endParaRPr sz="1000">
              <a:latin typeface="Roboto Bk"/>
              <a:cs typeface="Roboto Bk"/>
            </a:endParaRPr>
          </a:p>
          <a:p>
            <a:pPr marL="12700" marR="5080">
              <a:lnSpc>
                <a:spcPct val="101099"/>
              </a:lnSpc>
              <a:spcBef>
                <a:spcPts val="810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Услуга предоставляется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условиях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софинансирования.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Расходы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составляют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не </a:t>
            </a:r>
            <a:r>
              <a:rPr sz="900" b="1" dirty="0">
                <a:solidFill>
                  <a:srgbClr val="211E1F"/>
                </a:solidFill>
                <a:latin typeface="Roboto"/>
                <a:cs typeface="Roboto"/>
              </a:rPr>
              <a:t>более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80% </a:t>
            </a:r>
            <a:r>
              <a:rPr sz="900" b="1" spc="-25" dirty="0">
                <a:solidFill>
                  <a:srgbClr val="211E1F"/>
                </a:solidFill>
                <a:latin typeface="Roboto"/>
                <a:cs typeface="Roboto"/>
              </a:rPr>
              <a:t>затрат 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на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оказание </a:t>
            </a:r>
            <a:r>
              <a:rPr sz="900" b="1" spc="-21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услуги.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86155" y="1290827"/>
            <a:ext cx="203200" cy="2807335"/>
            <a:chOff x="486155" y="1290827"/>
            <a:chExt cx="203200" cy="280733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6155" y="3240023"/>
              <a:ext cx="202692" cy="20269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6155" y="3895343"/>
              <a:ext cx="202692" cy="20269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6155" y="1290827"/>
              <a:ext cx="202692" cy="20269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6155" y="2238755"/>
              <a:ext cx="202692" cy="204216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902309" y="1274826"/>
            <a:ext cx="6514465" cy="127254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предоставляет</a:t>
            </a:r>
            <a:r>
              <a:rPr sz="900" b="1" spc="20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услугу</a:t>
            </a:r>
            <a:r>
              <a:rPr sz="900" b="1" spc="1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содействию</a:t>
            </a:r>
            <a:r>
              <a:rPr sz="900" b="1" spc="204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обеспечении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защиты</a:t>
            </a:r>
            <a:r>
              <a:rPr sz="900" b="1" spc="1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оформлении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прав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результаты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интеллектуальной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деятельности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приравненные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к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ним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средства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индивидуализации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юридических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лиц,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товаров,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работ,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услуг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предприятий,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которым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предоставляется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правовая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охрана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за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пределами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территории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РФ,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том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числе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услугу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содействию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получении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комплекса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работ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(мероприятий),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осуществляемых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целях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регистрации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внешних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рынках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объектов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интеллектуальной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собственности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(изобретений,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полезных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моделей,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промышленных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образцов,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товарных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знаков,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наименований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мест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происхождения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товаров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иных).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850">
              <a:latin typeface="Roboto Bk"/>
              <a:cs typeface="Roboto Bk"/>
            </a:endParaRPr>
          </a:p>
          <a:p>
            <a:pPr marL="12700" marR="407670">
              <a:lnSpc>
                <a:spcPct val="101099"/>
              </a:lnSpc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Услуга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предоставляется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условиях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софинансирования.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оплачивает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расходы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оплату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пошлин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полном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объеме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70%</a:t>
            </a:r>
            <a:r>
              <a:rPr sz="900" b="1" spc="-4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"/>
                <a:cs typeface="Roboto"/>
              </a:rPr>
              <a:t>расходов</a:t>
            </a:r>
            <a:r>
              <a:rPr sz="900" b="1" spc="-4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оплату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услуг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подготовке,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подаче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заявки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и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делопроизводству.</a:t>
            </a:r>
            <a:endParaRPr sz="9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832" y="551941"/>
              <a:ext cx="7427722" cy="3048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9181" y="818641"/>
              <a:ext cx="5076825" cy="30480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902309" y="3076447"/>
            <a:ext cx="36302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Расходы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составляют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не</a:t>
            </a:r>
            <a:r>
              <a:rPr sz="900" b="1" spc="-3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"/>
                <a:cs typeface="Roboto"/>
              </a:rPr>
              <a:t>более</a:t>
            </a:r>
            <a:r>
              <a:rPr sz="900" b="1" spc="-5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80%</a:t>
            </a:r>
            <a:r>
              <a:rPr sz="900" b="1" spc="-4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"/>
                <a:cs typeface="Roboto"/>
              </a:rPr>
              <a:t>затрат</a:t>
            </a:r>
            <a:r>
              <a:rPr sz="900" b="1" spc="-4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на</a:t>
            </a:r>
            <a:r>
              <a:rPr sz="900" b="1" spc="-2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"/>
                <a:cs typeface="Roboto"/>
              </a:rPr>
              <a:t>оказание</a:t>
            </a:r>
            <a:r>
              <a:rPr sz="900" b="1" spc="-4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"/>
                <a:cs typeface="Roboto"/>
              </a:rPr>
              <a:t>услуги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.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86155" y="1290827"/>
            <a:ext cx="203200" cy="1926589"/>
            <a:chOff x="486155" y="1290827"/>
            <a:chExt cx="203200" cy="1926589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155" y="3012947"/>
              <a:ext cx="202692" cy="20421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155" y="1290827"/>
              <a:ext cx="202692" cy="20269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155" y="2238755"/>
              <a:ext cx="202692" cy="204216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902309" y="1274826"/>
            <a:ext cx="6411595" cy="117094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80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Услуга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включает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содействие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организации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осуществлении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транспортировки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продукции,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погрузочно-разгрузочных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работ,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перегрузки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одного транспорта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другой,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сортировки, консолидации,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разукрупнения,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маркировки,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паллетирования,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переупаковки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территории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Российской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Федерации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целях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внешние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рынки.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</a:pPr>
            <a:endParaRPr sz="10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Roboto Bk"/>
              <a:cs typeface="Roboto Bk"/>
            </a:endParaRPr>
          </a:p>
          <a:p>
            <a:pPr marL="12700" marR="612775">
              <a:lnSpc>
                <a:spcPct val="101099"/>
              </a:lnSpc>
              <a:spcBef>
                <a:spcPts val="5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Услуга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предоставляется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только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при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наличии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заключенного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контракта,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предусматривающего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обязанности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осуществлению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транспортировки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иностранному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покупателю.</a:t>
            </a:r>
            <a:endParaRPr sz="9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96199" cy="54604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82952" y="465708"/>
              <a:ext cx="2058670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37355" y="465708"/>
              <a:ext cx="1361439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77084" y="744677"/>
              <a:ext cx="1596390" cy="30510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66286" y="744677"/>
              <a:ext cx="1122006" cy="305104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880363" y="1290320"/>
            <a:ext cx="6447790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5" dirty="0">
                <a:solidFill>
                  <a:srgbClr val="882790"/>
                </a:solidFill>
                <a:latin typeface="Roboto Lt"/>
                <a:cs typeface="Roboto Lt"/>
              </a:rPr>
              <a:t>КЛЮЧЕВАЯ</a:t>
            </a:r>
            <a:r>
              <a:rPr sz="900" spc="-3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5" dirty="0">
                <a:solidFill>
                  <a:srgbClr val="882790"/>
                </a:solidFill>
                <a:latin typeface="Roboto Lt"/>
                <a:cs typeface="Roboto Lt"/>
              </a:rPr>
              <a:t>ЦЕННОСТЬ</a:t>
            </a:r>
            <a:endParaRPr sz="900">
              <a:latin typeface="Roboto Lt"/>
              <a:cs typeface="Roboto Lt"/>
            </a:endParaRPr>
          </a:p>
          <a:p>
            <a:pPr marL="12700" marR="21590">
              <a:lnSpc>
                <a:spcPts val="1090"/>
              </a:lnSpc>
              <a:spcBef>
                <a:spcPts val="25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</a:t>
            </a:r>
            <a:r>
              <a:rPr sz="900" b="1" spc="1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акселерационной</a:t>
            </a:r>
            <a:r>
              <a:rPr sz="900" b="1" spc="2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программы</a:t>
            </a:r>
            <a:r>
              <a:rPr sz="900" b="1" spc="1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«Экспортный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форсаж»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компания</a:t>
            </a:r>
            <a:r>
              <a:rPr sz="900" b="1" spc="1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при</a:t>
            </a:r>
            <a:r>
              <a:rPr sz="900" b="1" spc="20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поддержке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наставников</a:t>
            </a:r>
            <a:r>
              <a:rPr sz="900" b="1" spc="20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трекеров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разрабатывает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план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выхода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экспортные</a:t>
            </a:r>
            <a:r>
              <a:rPr sz="900" b="1" spc="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рынки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(до</a:t>
            </a:r>
            <a:r>
              <a:rPr sz="900" b="1" spc="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трех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каждой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компании).</a:t>
            </a:r>
            <a:r>
              <a:rPr sz="900" b="1" spc="1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Программа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состоит</a:t>
            </a:r>
            <a:r>
              <a:rPr sz="900" b="1" spc="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из</a:t>
            </a:r>
            <a:r>
              <a:rPr sz="900" b="1" spc="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6</a:t>
            </a:r>
            <a:endParaRPr sz="900">
              <a:latin typeface="Roboto Bk"/>
              <a:cs typeface="Roboto Bk"/>
            </a:endParaRPr>
          </a:p>
          <a:p>
            <a:pPr marL="12700" marR="5080">
              <a:lnSpc>
                <a:spcPct val="98300"/>
              </a:lnSpc>
              <a:spcBef>
                <a:spcPts val="10"/>
              </a:spcBef>
              <a:tabLst>
                <a:tab pos="969644" algn="l"/>
                <a:tab pos="2059939" algn="l"/>
                <a:tab pos="3030855" algn="l"/>
                <a:tab pos="4018915" algn="l"/>
                <a:tab pos="4851400" algn="l"/>
                <a:tab pos="5675630" algn="l"/>
                <a:tab pos="6257925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образовательных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модулей,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позволяющих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предприятиям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освоить</a:t>
            </a:r>
            <a:r>
              <a:rPr sz="900" b="1" spc="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методику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формирования</a:t>
            </a:r>
            <a:r>
              <a:rPr sz="900" b="1" spc="20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проекта</a:t>
            </a:r>
            <a:r>
              <a:rPr sz="900" b="1" spc="1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достижения	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определенных	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программой	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результатов.	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Включает	комплекс	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услуг	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информационно-консультационной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поддержке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предприятий-участников.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Образовательные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модули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проходят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базе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Тульской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области.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</a:pPr>
            <a:endParaRPr sz="10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75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КЛЮЧЕВЫЕ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5" dirty="0">
                <a:solidFill>
                  <a:srgbClr val="882790"/>
                </a:solidFill>
                <a:latin typeface="Roboto Lt"/>
                <a:cs typeface="Roboto Lt"/>
              </a:rPr>
              <a:t>ХАРАКТЕРИСТИКИ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ПРОГРАММЫ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Интерактивный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формат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бизнес-тренингов</a:t>
            </a:r>
            <a:r>
              <a:rPr sz="900" b="1" spc="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+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межмодульное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сопровождение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+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нетворкинг;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50%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теории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50%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практики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образовательных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модулей;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Поддержка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всех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этапах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программы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со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стороны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наставников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трекеров;</a:t>
            </a:r>
            <a:endParaRPr sz="900">
              <a:latin typeface="Roboto Bk"/>
              <a:cs typeface="Roboto Bk"/>
            </a:endParaRPr>
          </a:p>
          <a:p>
            <a:pPr marL="96520" indent="-83820">
              <a:lnSpc>
                <a:spcPct val="100000"/>
              </a:lnSpc>
              <a:spcBef>
                <a:spcPts val="10"/>
              </a:spcBef>
              <a:buChar char="•"/>
              <a:tabLst>
                <a:tab pos="9652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Участие</a:t>
            </a:r>
            <a:r>
              <a:rPr sz="900" b="1" spc="1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программе</a:t>
            </a:r>
            <a:r>
              <a:rPr sz="900" b="1" spc="10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субсидируется</a:t>
            </a:r>
            <a:r>
              <a:rPr sz="900" b="1" spc="1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</a:t>
            </a:r>
            <a:r>
              <a:rPr sz="900" b="1" spc="114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нацпроекта</a:t>
            </a:r>
            <a:r>
              <a:rPr sz="900" b="1" spc="1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«Малое</a:t>
            </a:r>
            <a:r>
              <a:rPr sz="900" b="1" spc="1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среднее</a:t>
            </a:r>
            <a:r>
              <a:rPr sz="900" b="1" spc="1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предпринимательство</a:t>
            </a:r>
            <a:r>
              <a:rPr sz="900" b="1" spc="1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поддержка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ts val="1035"/>
              </a:lnSpc>
              <a:spcBef>
                <a:spcPts val="25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индивидуальной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предпринимательской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инициативы»;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ts val="1035"/>
              </a:lnSpc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Интегрированы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все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доступные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меры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государственной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экспортеров.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</a:pP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Участие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бесплатное.</a:t>
            </a:r>
            <a:r>
              <a:rPr sz="900" b="1" spc="4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Предварительная</a:t>
            </a:r>
            <a:r>
              <a:rPr sz="900" b="1" spc="6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регистрация</a:t>
            </a:r>
            <a:r>
              <a:rPr sz="900" b="1" spc="5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обязательна.</a:t>
            </a:r>
            <a:endParaRPr sz="900">
              <a:latin typeface="Roboto"/>
              <a:cs typeface="Robot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91668" y="1330451"/>
            <a:ext cx="330835" cy="1571625"/>
            <a:chOff x="391668" y="1330451"/>
            <a:chExt cx="330835" cy="1571625"/>
          </a:xfrm>
        </p:grpSpPr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1668" y="1330451"/>
              <a:ext cx="330707" cy="3429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1668" y="2558795"/>
              <a:ext cx="330707" cy="3429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83992" y="1053083"/>
              <a:ext cx="1368552" cy="9570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94789" y="551941"/>
              <a:ext cx="1529207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09315" y="551941"/>
              <a:ext cx="1543177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49750" y="551941"/>
              <a:ext cx="1619630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58890" y="551941"/>
              <a:ext cx="518160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1090" y="818641"/>
              <a:ext cx="1358391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19500" y="818641"/>
              <a:ext cx="256032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73424" y="818641"/>
              <a:ext cx="683158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11650" y="818641"/>
              <a:ext cx="1220724" cy="304800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888288" y="1846833"/>
            <a:ext cx="6445250" cy="2769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5" dirty="0">
                <a:solidFill>
                  <a:srgbClr val="882790"/>
                </a:solidFill>
                <a:latin typeface="Roboto Lt"/>
                <a:cs typeface="Roboto Lt"/>
              </a:rPr>
              <a:t>КЛЮЧЕВАЯ</a:t>
            </a:r>
            <a:r>
              <a:rPr sz="900" spc="-3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5" dirty="0">
                <a:solidFill>
                  <a:srgbClr val="882790"/>
                </a:solidFill>
                <a:latin typeface="Roboto Lt"/>
                <a:cs typeface="Roboto Lt"/>
              </a:rPr>
              <a:t>ЦЕННОСТЬ</a:t>
            </a:r>
            <a:endParaRPr sz="9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Акселерационная</a:t>
            </a:r>
            <a:r>
              <a:rPr sz="900" b="1" spc="2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программа</a:t>
            </a:r>
            <a:r>
              <a:rPr sz="900" b="1" spc="1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«Экспортеры</a:t>
            </a:r>
            <a:r>
              <a:rPr sz="900" b="1" spc="2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2.0»</a:t>
            </a:r>
            <a:r>
              <a:rPr sz="900" b="1" spc="2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нацелена 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229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развитие</a:t>
            </a:r>
            <a:r>
              <a:rPr sz="900" b="1" spc="254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254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потенциала</a:t>
            </a:r>
            <a:r>
              <a:rPr sz="900" b="1" spc="2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компаний,</a:t>
            </a:r>
            <a:r>
              <a:rPr sz="900" b="1" spc="2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чтобы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смогли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расширить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рынки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сбыта,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разработать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дорожную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карту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выйти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мировой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уровень.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</a:pPr>
            <a:endParaRPr sz="10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5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КЛЮЧЕВЫЕ</a:t>
            </a:r>
            <a:r>
              <a:rPr sz="900" spc="2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5" dirty="0">
                <a:solidFill>
                  <a:srgbClr val="882790"/>
                </a:solidFill>
                <a:latin typeface="Roboto Lt"/>
                <a:cs typeface="Roboto Lt"/>
              </a:rPr>
              <a:t>ХАРАКТЕРИСТИКИ</a:t>
            </a:r>
            <a:r>
              <a:rPr sz="900" spc="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ПРОГРАММЫ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Разработка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программы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развития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экспортного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потенциала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компании;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5"/>
              </a:spcBef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Сопровождение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участников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программы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экспертами-кураторами;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0"/>
              </a:spcBef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Практические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занятия: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кейс-study,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тренинги,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предпринимательские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мастерские;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25"/>
              </a:spcBef>
              <a:buChar char="•"/>
              <a:tabLst>
                <a:tab pos="83185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Обучение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профессорами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экспертами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реальным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опытом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международных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продажах;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5"/>
              </a:spcBef>
              <a:buChar char="•"/>
              <a:tabLst>
                <a:tab pos="82550" algn="l"/>
              </a:tabLst>
            </a:pP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Площадка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диалога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кооперации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с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ключевыми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институтами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развития;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Диплом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сертификат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установленного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образца.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buClr>
                <a:srgbClr val="211E1F"/>
              </a:buClr>
              <a:buFont typeface="Roboto Bk"/>
              <a:buChar char="•"/>
            </a:pPr>
            <a:endParaRPr sz="10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Критерии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отбора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 в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программу: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Объем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выручки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более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100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млн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рублей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год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(средний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за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3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предшествующих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года)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65" dirty="0">
                <a:solidFill>
                  <a:srgbClr val="211E1F"/>
                </a:solidFill>
                <a:latin typeface="Roboto Bk"/>
                <a:cs typeface="Roboto Bk"/>
              </a:rPr>
              <a:t>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Доля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международных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продаж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более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0,1%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от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общего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объема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выручки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(за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3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предшествующих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года);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Личная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готовность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собственника/управляющего</a:t>
            </a:r>
            <a:r>
              <a:rPr sz="900" b="1" spc="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директора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к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участию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обучении;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ts val="1050"/>
              </a:lnSpc>
              <a:spcBef>
                <a:spcPts val="25"/>
              </a:spcBef>
              <a:buChar char="•"/>
              <a:tabLst>
                <a:tab pos="83185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Не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является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сырьевой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торговой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компанией;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ts val="1050"/>
              </a:lnSpc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Участие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программе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платное.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ЦПЭ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финансирует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80%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стоимости.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48055" y="1871471"/>
            <a:ext cx="329565" cy="2265045"/>
            <a:chOff x="448055" y="1871471"/>
            <a:chExt cx="329565" cy="2265045"/>
          </a:xfrm>
        </p:grpSpPr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8055" y="1871471"/>
              <a:ext cx="329184" cy="3429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8055" y="2554223"/>
              <a:ext cx="329184" cy="3429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48055" y="3793235"/>
              <a:ext cx="252984" cy="3429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96199" cy="54604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90749" y="551941"/>
              <a:ext cx="1485011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77970" y="551941"/>
              <a:ext cx="727710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7661" y="830833"/>
              <a:ext cx="1361440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0668" y="830833"/>
              <a:ext cx="1543177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91230" y="830833"/>
              <a:ext cx="538479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22521" y="830833"/>
              <a:ext cx="1116482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943856" y="830833"/>
              <a:ext cx="253746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13020" y="830833"/>
              <a:ext cx="164591" cy="3048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95315" y="830833"/>
              <a:ext cx="2252726" cy="30480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92251" y="1306829"/>
            <a:ext cx="6468110" cy="57467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80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Эксперты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трекеры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программы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помогут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быстро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нарастить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международную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экспертизу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вашей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команде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запустить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IT-продукт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глобальный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рынок.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А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тем,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кто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уже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продает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за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рубеж,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—</a:t>
            </a:r>
            <a:r>
              <a:rPr sz="900" b="1" spc="1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найти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новых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клиентов,</a:t>
            </a:r>
            <a:r>
              <a:rPr sz="900" b="1" spc="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сократить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цикл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сделки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усилить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поток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валютной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выручки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прибыли.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ts val="1045"/>
              </a:lnSpc>
            </a:pP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Участие</a:t>
            </a:r>
            <a:r>
              <a:rPr sz="900" b="1" spc="1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платное.</a:t>
            </a:r>
            <a:r>
              <a:rPr sz="900" b="1" spc="5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"/>
                <a:cs typeface="Roboto"/>
              </a:rPr>
              <a:t>ЦПЭ</a:t>
            </a:r>
            <a:r>
              <a:rPr sz="900" b="1" spc="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финансирует</a:t>
            </a:r>
            <a:r>
              <a:rPr sz="900" b="1" spc="4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"/>
                <a:cs typeface="Roboto"/>
              </a:rPr>
              <a:t>80%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стоимости.</a:t>
            </a:r>
            <a:r>
              <a:rPr sz="900" b="1" spc="4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Отбор</a:t>
            </a:r>
            <a:r>
              <a:rPr sz="900" b="1" spc="1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осуществляется</a:t>
            </a:r>
            <a:r>
              <a:rPr sz="900" b="1" spc="4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на</a:t>
            </a:r>
            <a:r>
              <a:rPr sz="900" b="1" spc="1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конкурсной</a:t>
            </a:r>
            <a:r>
              <a:rPr sz="900" b="1" spc="3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основе.</a:t>
            </a:r>
            <a:endParaRPr sz="900">
              <a:latin typeface="Roboto"/>
              <a:cs typeface="Robot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48995" y="1328927"/>
            <a:ext cx="5712460" cy="1644650"/>
            <a:chOff x="348995" y="1328927"/>
            <a:chExt cx="5712460" cy="1644650"/>
          </a:xfrm>
        </p:grpSpPr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59103" y="2203703"/>
              <a:ext cx="938784" cy="3048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263775" y="2203703"/>
              <a:ext cx="164592" cy="3048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346070" y="2203703"/>
              <a:ext cx="1583055" cy="30480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823080" y="2203703"/>
              <a:ext cx="617601" cy="30480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46193" y="2203703"/>
              <a:ext cx="249936" cy="30480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501642" y="2203703"/>
              <a:ext cx="1559814" cy="30480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48995" y="2592323"/>
              <a:ext cx="381000" cy="38100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73379" y="1328927"/>
              <a:ext cx="356616" cy="367284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880059" y="2590545"/>
            <a:ext cx="641413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87120" algn="l"/>
                <a:tab pos="1845945" algn="l"/>
                <a:tab pos="3638550" algn="l"/>
                <a:tab pos="593344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Дополнительный	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инструмент	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поддержки</a:t>
            </a:r>
            <a:r>
              <a:rPr sz="900" b="1" spc="290" dirty="0">
                <a:solidFill>
                  <a:srgbClr val="211E1F"/>
                </a:solidFill>
                <a:latin typeface="Roboto Bk"/>
                <a:cs typeface="Roboto Bk"/>
              </a:rPr>
              <a:t> 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экспортирующих	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компаний  </a:t>
            </a:r>
            <a:r>
              <a:rPr sz="900" b="1" spc="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  </a:t>
            </a:r>
            <a:r>
              <a:rPr sz="900" b="1" spc="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</a:t>
            </a:r>
            <a:r>
              <a:rPr sz="900" b="1" spc="2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2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национального	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проекта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«Международная</a:t>
            </a:r>
            <a:r>
              <a:rPr sz="900" b="1" spc="484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кооперация</a:t>
            </a:r>
            <a:r>
              <a:rPr sz="900" b="1" spc="4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229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экспорт».</a:t>
            </a:r>
            <a:r>
              <a:rPr sz="900" b="1" spc="4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Участие</a:t>
            </a:r>
            <a:r>
              <a:rPr sz="900" b="1" spc="4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 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мероприятии</a:t>
            </a:r>
            <a:r>
              <a:rPr sz="900" b="1" spc="50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позволяет</a:t>
            </a:r>
            <a:r>
              <a:rPr sz="900" b="1" spc="484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бизнесу</a:t>
            </a:r>
            <a:r>
              <a:rPr sz="900" b="1" spc="4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оперативно  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получить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информацию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обо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всех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изменениях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рынков,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презентовать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свой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продукт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услугу,</a:t>
            </a:r>
            <a:r>
              <a:rPr sz="900" b="1" spc="1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получить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адресную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рекомендацию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выходу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рынок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целевой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страны.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85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Участие</a:t>
            </a:r>
            <a:r>
              <a:rPr sz="900" b="1" spc="1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бесплатное.</a:t>
            </a:r>
            <a:r>
              <a:rPr sz="900" b="1" spc="4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Предварительная</a:t>
            </a:r>
            <a:r>
              <a:rPr sz="900" b="1" spc="6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регистрация</a:t>
            </a:r>
            <a:r>
              <a:rPr sz="900" b="1" spc="6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обязательна.</a:t>
            </a:r>
            <a:r>
              <a:rPr sz="900" b="1" spc="3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Расписание</a:t>
            </a:r>
            <a:r>
              <a:rPr sz="900" b="1" spc="5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мероприятий</a:t>
            </a:r>
            <a:r>
              <a:rPr sz="900" b="1" spc="6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на</a:t>
            </a:r>
            <a:r>
              <a:rPr sz="900" b="1" spc="1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"/>
                <a:cs typeface="Roboto"/>
              </a:rPr>
              <a:t>сайте</a:t>
            </a:r>
            <a:r>
              <a:rPr sz="900" b="1" spc="5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900" b="1" spc="-5" dirty="0">
                <a:solidFill>
                  <a:srgbClr val="882790"/>
                </a:solidFill>
                <a:latin typeface="Roboto"/>
                <a:cs typeface="Roboto"/>
              </a:rPr>
              <a:t>export71.ru</a:t>
            </a:r>
            <a:endParaRPr sz="9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3905" y="522096"/>
            <a:ext cx="7014591" cy="3048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33983" y="3135629"/>
            <a:ext cx="1380490" cy="115443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222250">
              <a:lnSpc>
                <a:spcPts val="1090"/>
              </a:lnSpc>
              <a:spcBef>
                <a:spcPts val="22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1.</a:t>
            </a:r>
            <a:r>
              <a:rPr sz="1000" spc="-3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Консультация</a:t>
            </a:r>
            <a:r>
              <a:rPr sz="1000" spc="2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по </a:t>
            </a:r>
            <a:r>
              <a:rPr sz="1000" spc="-25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мерам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поддержки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040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При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обращении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endParaRPr sz="1000">
              <a:latin typeface="Microsoft Sans Serif"/>
              <a:cs typeface="Microsoft Sans Serif"/>
            </a:endParaRPr>
          </a:p>
          <a:p>
            <a:pPr marL="12700" marR="5715">
              <a:lnSpc>
                <a:spcPts val="1090"/>
              </a:lnSpc>
              <a:spcBef>
                <a:spcPts val="75"/>
              </a:spcBef>
            </a:pP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специалисты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подберут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актуальные</a:t>
            </a:r>
            <a:r>
              <a:rPr sz="1000" spc="7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для</a:t>
            </a:r>
            <a:endParaRPr sz="1000">
              <a:latin typeface="Microsoft Sans Serif"/>
              <a:cs typeface="Microsoft Sans Serif"/>
            </a:endParaRPr>
          </a:p>
          <a:p>
            <a:pPr marL="12700" marR="9525">
              <a:lnSpc>
                <a:spcPts val="1100"/>
              </a:lnSpc>
              <a:spcBef>
                <a:spcPts val="10"/>
              </a:spcBef>
            </a:pP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компании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услуги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 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расскажут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об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 условиях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075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их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оказания.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51687" y="1065275"/>
            <a:ext cx="5869305" cy="2524125"/>
            <a:chOff x="551687" y="1065275"/>
            <a:chExt cx="5869305" cy="25241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1687" y="3206495"/>
              <a:ext cx="381000" cy="3825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64180" y="3206495"/>
              <a:ext cx="254507" cy="3444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94376" y="3259835"/>
              <a:ext cx="204215" cy="20269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8971" y="1095755"/>
              <a:ext cx="1943100" cy="6370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44879" y="1978151"/>
              <a:ext cx="1943100" cy="75285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352543" y="1978151"/>
              <a:ext cx="2068068" cy="60807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52543" y="1065275"/>
              <a:ext cx="1943100" cy="696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3404108" y="3135629"/>
            <a:ext cx="1374140" cy="101600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ct val="91500"/>
              </a:lnSpc>
              <a:spcBef>
                <a:spcPts val="1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2.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Оформление </a:t>
            </a:r>
            <a:r>
              <a:rPr sz="1000" spc="-25" dirty="0">
                <a:solidFill>
                  <a:srgbClr val="882790"/>
                </a:solidFill>
                <a:latin typeface="Microsoft Sans Serif"/>
                <a:cs typeface="Microsoft Sans Serif"/>
              </a:rPr>
              <a:t>заявки </a:t>
            </a:r>
            <a:r>
              <a:rPr sz="1000" spc="-254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и</a:t>
            </a:r>
            <a:r>
              <a:rPr sz="100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подача</a:t>
            </a:r>
            <a:r>
              <a:rPr sz="1000" spc="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документов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Специалисты</a:t>
            </a:r>
            <a:r>
              <a:rPr sz="1000" spc="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endParaRPr sz="1000">
              <a:latin typeface="Microsoft Sans Serif"/>
              <a:cs typeface="Microsoft Sans Serif"/>
            </a:endParaRPr>
          </a:p>
          <a:p>
            <a:pPr marL="12700" marR="268605">
              <a:lnSpc>
                <a:spcPts val="1090"/>
              </a:lnSpc>
              <a:spcBef>
                <a:spcPts val="35"/>
              </a:spcBef>
            </a:pP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помогут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составить </a:t>
            </a:r>
            <a:r>
              <a:rPr sz="1000" spc="-254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заявку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проведут</a:t>
            </a:r>
            <a:endParaRPr sz="1000">
              <a:latin typeface="Microsoft Sans Serif"/>
              <a:cs typeface="Microsoft Sans Serif"/>
            </a:endParaRPr>
          </a:p>
          <a:p>
            <a:pPr marL="12700" marR="140970">
              <a:lnSpc>
                <a:spcPts val="1100"/>
              </a:lnSpc>
              <a:spcBef>
                <a:spcPts val="5"/>
              </a:spcBef>
            </a:pP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первичную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проверку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документов.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09030" y="3140455"/>
            <a:ext cx="1313815" cy="115443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130175">
              <a:lnSpc>
                <a:spcPct val="91700"/>
              </a:lnSpc>
              <a:spcBef>
                <a:spcPts val="1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3.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Направление на 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услуги</a:t>
            </a:r>
            <a:r>
              <a:rPr sz="1000" spc="4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группы</a:t>
            </a:r>
            <a:r>
              <a:rPr sz="1000" spc="3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РЭЦ 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направляют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заявки</a:t>
            </a:r>
            <a:r>
              <a:rPr sz="1000" spc="-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клиентскому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045"/>
              </a:lnSpc>
            </a:pP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менеджеру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АО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РЭЦ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и</a:t>
            </a:r>
            <a:endParaRPr sz="1000">
              <a:latin typeface="Microsoft Sans Serif"/>
              <a:cs typeface="Microsoft Sans Serif"/>
            </a:endParaRPr>
          </a:p>
          <a:p>
            <a:pPr marL="12700" marR="138430">
              <a:lnSpc>
                <a:spcPct val="91600"/>
              </a:lnSpc>
              <a:spcBef>
                <a:spcPts val="50"/>
              </a:spcBef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при необходимости </a:t>
            </a:r>
            <a:r>
              <a:rPr sz="1000" spc="-26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помогают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ходе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исполнения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заявки.</a:t>
            </a:r>
            <a:endParaRPr sz="1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696200" cy="546049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25500" y="1090676"/>
            <a:ext cx="690245" cy="14859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ct val="77800"/>
              </a:lnSpc>
              <a:spcBef>
                <a:spcPts val="225"/>
              </a:spcBef>
            </a:pPr>
            <a:r>
              <a:rPr sz="450" b="1" spc="-25" dirty="0">
                <a:solidFill>
                  <a:srgbClr val="30394B"/>
                </a:solidFill>
                <a:latin typeface="Arial"/>
                <a:cs typeface="Arial"/>
              </a:rPr>
              <a:t>МЕЖДУНАРОДНАЯ </a:t>
            </a:r>
            <a:r>
              <a:rPr sz="450" b="1" spc="-20" dirty="0">
                <a:solidFill>
                  <a:srgbClr val="30394B"/>
                </a:solidFill>
                <a:latin typeface="Arial"/>
                <a:cs typeface="Arial"/>
              </a:rPr>
              <a:t> </a:t>
            </a:r>
            <a:r>
              <a:rPr sz="450" b="1" spc="-15" dirty="0">
                <a:solidFill>
                  <a:srgbClr val="30394B"/>
                </a:solidFill>
                <a:latin typeface="Arial"/>
                <a:cs typeface="Arial"/>
              </a:rPr>
              <a:t>К</a:t>
            </a:r>
            <a:r>
              <a:rPr sz="450" b="1" spc="-40" dirty="0">
                <a:solidFill>
                  <a:srgbClr val="30394B"/>
                </a:solidFill>
                <a:latin typeface="Arial"/>
                <a:cs typeface="Arial"/>
              </a:rPr>
              <a:t>ОО</a:t>
            </a:r>
            <a:r>
              <a:rPr sz="450" b="1" spc="-25" dirty="0">
                <a:solidFill>
                  <a:srgbClr val="30394B"/>
                </a:solidFill>
                <a:latin typeface="Arial"/>
                <a:cs typeface="Arial"/>
              </a:rPr>
              <a:t>П</a:t>
            </a:r>
            <a:r>
              <a:rPr sz="450" b="1" spc="-80" dirty="0">
                <a:solidFill>
                  <a:srgbClr val="30394B"/>
                </a:solidFill>
                <a:latin typeface="Arial"/>
                <a:cs typeface="Arial"/>
              </a:rPr>
              <a:t>Е</a:t>
            </a:r>
            <a:r>
              <a:rPr sz="450" b="1" spc="-55" dirty="0">
                <a:solidFill>
                  <a:srgbClr val="30394B"/>
                </a:solidFill>
                <a:latin typeface="Arial"/>
                <a:cs typeface="Arial"/>
              </a:rPr>
              <a:t>Р</a:t>
            </a:r>
            <a:r>
              <a:rPr sz="450" b="1" spc="-45" dirty="0">
                <a:solidFill>
                  <a:srgbClr val="30394B"/>
                </a:solidFill>
                <a:latin typeface="Arial"/>
                <a:cs typeface="Arial"/>
              </a:rPr>
              <a:t>А</a:t>
            </a:r>
            <a:r>
              <a:rPr sz="450" b="1" spc="-35" dirty="0">
                <a:solidFill>
                  <a:srgbClr val="30394B"/>
                </a:solidFill>
                <a:latin typeface="Arial"/>
                <a:cs typeface="Arial"/>
              </a:rPr>
              <a:t>Ц</a:t>
            </a:r>
            <a:r>
              <a:rPr sz="450" b="1" spc="-25" dirty="0">
                <a:solidFill>
                  <a:srgbClr val="30394B"/>
                </a:solidFill>
                <a:latin typeface="Arial"/>
                <a:cs typeface="Arial"/>
              </a:rPr>
              <a:t>И</a:t>
            </a:r>
            <a:r>
              <a:rPr sz="450" b="1" spc="-50" dirty="0">
                <a:solidFill>
                  <a:srgbClr val="30394B"/>
                </a:solidFill>
                <a:latin typeface="Arial"/>
                <a:cs typeface="Arial"/>
              </a:rPr>
              <a:t>Я</a:t>
            </a:r>
            <a:r>
              <a:rPr sz="450" b="1" spc="-65" dirty="0">
                <a:solidFill>
                  <a:srgbClr val="30394B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30394B"/>
                </a:solidFill>
                <a:latin typeface="Arial"/>
                <a:cs typeface="Arial"/>
              </a:rPr>
              <a:t>И</a:t>
            </a:r>
            <a:r>
              <a:rPr sz="450" b="1" spc="-70" dirty="0">
                <a:solidFill>
                  <a:srgbClr val="30394B"/>
                </a:solidFill>
                <a:latin typeface="Arial"/>
                <a:cs typeface="Arial"/>
              </a:rPr>
              <a:t> </a:t>
            </a:r>
            <a:r>
              <a:rPr sz="450" b="1" spc="-60" dirty="0">
                <a:solidFill>
                  <a:srgbClr val="30394B"/>
                </a:solidFill>
                <a:latin typeface="Arial"/>
                <a:cs typeface="Arial"/>
              </a:rPr>
              <a:t>Э</a:t>
            </a:r>
            <a:r>
              <a:rPr sz="450" b="1" spc="-30" dirty="0">
                <a:solidFill>
                  <a:srgbClr val="30394B"/>
                </a:solidFill>
                <a:latin typeface="Arial"/>
                <a:cs typeface="Arial"/>
              </a:rPr>
              <a:t>КС</a:t>
            </a:r>
            <a:r>
              <a:rPr sz="450" b="1" spc="-15" dirty="0">
                <a:solidFill>
                  <a:srgbClr val="30394B"/>
                </a:solidFill>
                <a:latin typeface="Arial"/>
                <a:cs typeface="Arial"/>
              </a:rPr>
              <a:t>П</a:t>
            </a:r>
            <a:r>
              <a:rPr sz="450" b="1" spc="-30" dirty="0">
                <a:solidFill>
                  <a:srgbClr val="30394B"/>
                </a:solidFill>
                <a:latin typeface="Arial"/>
                <a:cs typeface="Arial"/>
              </a:rPr>
              <a:t>О</a:t>
            </a:r>
            <a:r>
              <a:rPr sz="450" b="1" spc="-35" dirty="0">
                <a:solidFill>
                  <a:srgbClr val="30394B"/>
                </a:solidFill>
                <a:latin typeface="Arial"/>
                <a:cs typeface="Arial"/>
              </a:rPr>
              <a:t>РТ</a:t>
            </a:r>
            <a:endParaRPr sz="4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3476" y="1660905"/>
            <a:ext cx="2865120" cy="28047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85"/>
              </a:spcBef>
            </a:pP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300004,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Россия,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г.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Тула,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ул.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Кирова,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д.135,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к.1,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5" dirty="0">
                <a:solidFill>
                  <a:srgbClr val="211E1F"/>
                </a:solidFill>
                <a:latin typeface="Roboto Bk"/>
                <a:cs typeface="Roboto Bk"/>
              </a:rPr>
              <a:t>оф.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426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(Центр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«Мой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бизнес»)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+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7(48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7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2)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2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5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9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8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33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  <a:hlinkClick r:id="rId3"/>
              </a:rPr>
              <a:t>info@export71.ru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850">
              <a:latin typeface="Roboto Bk"/>
              <a:cs typeface="Roboto Bk"/>
            </a:endParaRPr>
          </a:p>
          <a:p>
            <a:pPr marL="12700" marR="502920">
              <a:lnSpc>
                <a:spcPct val="101099"/>
              </a:lnSpc>
            </a:pP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Руководитель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Центра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поддержки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экспорта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Тульской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области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Медведева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Дарья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Николаевна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  <a:hlinkClick r:id="rId4"/>
              </a:rPr>
              <a:t>medvedeva@export71.ru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+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7(48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7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2)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2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5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9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8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33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(</a:t>
            </a:r>
            <a:r>
              <a:rPr sz="900" b="1" spc="-80" dirty="0">
                <a:solidFill>
                  <a:srgbClr val="211E1F"/>
                </a:solidFill>
                <a:latin typeface="Roboto Bk"/>
                <a:cs typeface="Roboto Bk"/>
              </a:rPr>
              <a:t>д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о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б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.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1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4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0)</a:t>
            </a:r>
            <a:endParaRPr sz="900">
              <a:latin typeface="Roboto Bk"/>
              <a:cs typeface="Roboto Bk"/>
            </a:endParaRPr>
          </a:p>
          <a:p>
            <a:pPr>
              <a:lnSpc>
                <a:spcPct val="100000"/>
              </a:lnSpc>
            </a:pP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  <a:hlinkClick r:id="rId5"/>
              </a:rPr>
              <a:t>www.export71.ru</a:t>
            </a:r>
            <a:endParaRPr sz="900">
              <a:latin typeface="Roboto Bk"/>
              <a:cs typeface="Roboto Bk"/>
            </a:endParaRPr>
          </a:p>
          <a:p>
            <a:pPr marL="12700" marR="2100580">
              <a:lnSpc>
                <a:spcPct val="146800"/>
              </a:lnSpc>
              <a:spcBef>
                <a:spcPts val="575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tulaexport71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export_tula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tulaexport71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@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t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u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l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ae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x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p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o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r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t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71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81390" y="3881208"/>
            <a:ext cx="4524375" cy="1577340"/>
            <a:chOff x="181390" y="3881208"/>
            <a:chExt cx="4524375" cy="1577340"/>
          </a:xfrm>
        </p:grpSpPr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1390" y="3881208"/>
              <a:ext cx="1577767" cy="8418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1752" y="4509513"/>
              <a:ext cx="4403598" cy="94870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/>
              <a:t>Центр</a:t>
            </a:r>
            <a:r>
              <a:rPr sz="1600" spc="335" dirty="0"/>
              <a:t> </a:t>
            </a:r>
            <a:r>
              <a:rPr sz="1600" spc="-50" dirty="0"/>
              <a:t>поддержки</a:t>
            </a:r>
            <a:r>
              <a:rPr sz="1600" spc="335" dirty="0"/>
              <a:t> </a:t>
            </a:r>
            <a:r>
              <a:rPr sz="1600" spc="-10" dirty="0"/>
              <a:t>экспорта</a:t>
            </a:r>
            <a:r>
              <a:rPr sz="1600" spc="335" dirty="0"/>
              <a:t> </a:t>
            </a:r>
            <a:r>
              <a:rPr sz="1600" dirty="0"/>
              <a:t>(ЦПЭ)</a:t>
            </a:r>
            <a:r>
              <a:rPr sz="1600" spc="320" dirty="0"/>
              <a:t> </a:t>
            </a:r>
            <a:r>
              <a:rPr spc="-20" dirty="0"/>
              <a:t>создан</a:t>
            </a:r>
            <a:r>
              <a:rPr spc="204" dirty="0"/>
              <a:t> </a:t>
            </a:r>
            <a:r>
              <a:rPr spc="-10" dirty="0"/>
              <a:t>правительством</a:t>
            </a:r>
            <a:r>
              <a:rPr spc="190" dirty="0"/>
              <a:t> </a:t>
            </a:r>
            <a:r>
              <a:rPr spc="-5" dirty="0"/>
              <a:t>Тульской</a:t>
            </a:r>
            <a:r>
              <a:rPr spc="204" dirty="0"/>
              <a:t> </a:t>
            </a:r>
            <a:r>
              <a:rPr spc="-5" dirty="0"/>
              <a:t>области</a:t>
            </a:r>
            <a:r>
              <a:rPr spc="195" dirty="0"/>
              <a:t> </a:t>
            </a:r>
            <a:r>
              <a:rPr spc="15" dirty="0"/>
              <a:t>с</a:t>
            </a:r>
            <a:r>
              <a:rPr spc="200" dirty="0"/>
              <a:t> </a:t>
            </a:r>
            <a:r>
              <a:rPr spc="-5" dirty="0"/>
              <a:t>целью</a:t>
            </a:r>
            <a:endParaRPr sz="1600"/>
          </a:p>
        </p:txBody>
      </p:sp>
      <p:sp>
        <p:nvSpPr>
          <p:cNvPr id="3" name="object 3"/>
          <p:cNvSpPr txBox="1"/>
          <p:nvPr/>
        </p:nvSpPr>
        <p:spPr>
          <a:xfrm>
            <a:off x="419506" y="720293"/>
            <a:ext cx="7020559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содействия</a:t>
            </a:r>
            <a:r>
              <a:rPr sz="1100" b="1" spc="2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по</a:t>
            </a:r>
            <a:r>
              <a:rPr sz="1100" b="1" spc="2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35" dirty="0">
                <a:solidFill>
                  <a:srgbClr val="211E1F"/>
                </a:solidFill>
                <a:latin typeface="Roboto Bk"/>
                <a:cs typeface="Roboto Bk"/>
              </a:rPr>
              <a:t>выходу</a:t>
            </a:r>
            <a:r>
              <a:rPr sz="1100" b="1" spc="2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25" dirty="0">
                <a:solidFill>
                  <a:srgbClr val="211E1F"/>
                </a:solidFill>
                <a:latin typeface="Roboto Bk"/>
                <a:cs typeface="Roboto Bk"/>
              </a:rPr>
              <a:t>малых</a:t>
            </a:r>
            <a:r>
              <a:rPr sz="1100" b="1" spc="2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2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1100" b="1" spc="2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средних</a:t>
            </a:r>
            <a:r>
              <a:rPr sz="1100" b="1" spc="29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предпринимателей</a:t>
            </a:r>
            <a:r>
              <a:rPr sz="1100" b="1" spc="2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1100" b="1" spc="2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5" dirty="0">
                <a:solidFill>
                  <a:srgbClr val="211E1F"/>
                </a:solidFill>
                <a:latin typeface="Roboto Bk"/>
                <a:cs typeface="Roboto Bk"/>
              </a:rPr>
              <a:t>внешние  </a:t>
            </a:r>
            <a:r>
              <a:rPr sz="1100" b="1" spc="-35" dirty="0">
                <a:solidFill>
                  <a:srgbClr val="211E1F"/>
                </a:solidFill>
                <a:latin typeface="Roboto Bk"/>
                <a:cs typeface="Roboto Bk"/>
              </a:rPr>
              <a:t>рынки,</a:t>
            </a:r>
            <a:r>
              <a:rPr sz="1100" b="1" spc="2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увеличения</a:t>
            </a:r>
            <a:r>
              <a:rPr sz="1100" b="1" spc="2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объема</a:t>
            </a:r>
            <a:endParaRPr sz="1100">
              <a:latin typeface="Roboto Bk"/>
              <a:cs typeface="Roboto B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9506" y="885570"/>
            <a:ext cx="396747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03630" algn="l"/>
                <a:tab pos="2593340" algn="l"/>
                <a:tab pos="3423920" algn="l"/>
              </a:tabLst>
            </a:pP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несырьевого	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неэнергетического	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экспорта	</a:t>
            </a:r>
            <a:r>
              <a:rPr sz="1100" b="1" spc="5" dirty="0">
                <a:solidFill>
                  <a:srgbClr val="211E1F"/>
                </a:solidFill>
                <a:latin typeface="Roboto Bk"/>
                <a:cs typeface="Roboto Bk"/>
              </a:rPr>
              <a:t>региона</a:t>
            </a:r>
            <a:endParaRPr sz="1100">
              <a:latin typeface="Roboto Bk"/>
              <a:cs typeface="Roboto B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9506" y="1050162"/>
            <a:ext cx="400812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885950" algn="l"/>
                <a:tab pos="3022600" algn="l"/>
              </a:tabLst>
            </a:pPr>
            <a:r>
              <a:rPr sz="1100" b="1" spc="5" dirty="0">
                <a:solidFill>
                  <a:srgbClr val="211E1F"/>
                </a:solidFill>
                <a:latin typeface="Roboto Bk"/>
                <a:cs typeface="Roboto Bk"/>
              </a:rPr>
              <a:t>п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р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е</a:t>
            </a:r>
            <a:r>
              <a:rPr sz="1100" b="1" spc="-80" dirty="0">
                <a:solidFill>
                  <a:srgbClr val="211E1F"/>
                </a:solidFill>
                <a:latin typeface="Roboto Bk"/>
                <a:cs typeface="Roboto Bk"/>
              </a:rPr>
              <a:t>д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прини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м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ательс</a:t>
            </a:r>
            <a:r>
              <a:rPr sz="1100" b="1" spc="-30" dirty="0">
                <a:solidFill>
                  <a:srgbClr val="211E1F"/>
                </a:solidFill>
                <a:latin typeface="Roboto Bk"/>
                <a:cs typeface="Roboto Bk"/>
              </a:rPr>
              <a:t>т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1100" b="1" spc="-45" dirty="0">
                <a:solidFill>
                  <a:srgbClr val="211E1F"/>
                </a:solidFill>
                <a:latin typeface="Roboto Bk"/>
                <a:cs typeface="Roboto Bk"/>
              </a:rPr>
              <a:t>а,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	р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еализа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ц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	на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ц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1100" b="1" spc="5" dirty="0">
                <a:solidFill>
                  <a:srgbClr val="211E1F"/>
                </a:solidFill>
                <a:latin typeface="Roboto Bk"/>
                <a:cs typeface="Roboto Bk"/>
              </a:rPr>
              <a:t>о</a:t>
            </a: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л</a:t>
            </a:r>
            <a:r>
              <a:rPr sz="1100" b="1" spc="-25" dirty="0">
                <a:solidFill>
                  <a:srgbClr val="211E1F"/>
                </a:solidFill>
                <a:latin typeface="Roboto Bk"/>
                <a:cs typeface="Roboto Bk"/>
              </a:rPr>
              <a:t>ьн</a:t>
            </a:r>
            <a:r>
              <a:rPr sz="1100" b="1" spc="-50" dirty="0">
                <a:solidFill>
                  <a:srgbClr val="211E1F"/>
                </a:solidFill>
                <a:latin typeface="Roboto Bk"/>
                <a:cs typeface="Roboto Bk"/>
              </a:rPr>
              <a:t>ы</a:t>
            </a:r>
            <a:r>
              <a:rPr sz="1100" b="1" spc="-20" dirty="0">
                <a:solidFill>
                  <a:srgbClr val="211E1F"/>
                </a:solidFill>
                <a:latin typeface="Roboto Bk"/>
                <a:cs typeface="Roboto Bk"/>
              </a:rPr>
              <a:t>х</a:t>
            </a:r>
            <a:endParaRPr sz="1100">
              <a:latin typeface="Roboto Bk"/>
              <a:cs typeface="Roboto B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86985" y="885570"/>
            <a:ext cx="939800" cy="35877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81610" marR="5080" indent="-169545">
              <a:lnSpc>
                <a:spcPts val="1300"/>
              </a:lnSpc>
              <a:spcBef>
                <a:spcPts val="165"/>
              </a:spcBef>
              <a:tabLst>
                <a:tab pos="320040" algn="l"/>
              </a:tabLst>
            </a:pP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в		</a:t>
            </a:r>
            <a:r>
              <a:rPr sz="1100" b="1" spc="5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е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г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менте  проектов</a:t>
            </a:r>
            <a:endParaRPr sz="1100">
              <a:latin typeface="Roboto Bk"/>
              <a:cs typeface="Roboto B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26938" y="885570"/>
            <a:ext cx="575310" cy="3587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3185">
              <a:lnSpc>
                <a:spcPts val="1310"/>
              </a:lnSpc>
              <a:spcBef>
                <a:spcPts val="105"/>
              </a:spcBef>
            </a:pP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м</a:t>
            </a: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а</a:t>
            </a:r>
            <a:r>
              <a:rPr sz="1100" b="1" spc="5" dirty="0">
                <a:solidFill>
                  <a:srgbClr val="211E1F"/>
                </a:solidFill>
                <a:latin typeface="Roboto Bk"/>
                <a:cs typeface="Roboto Bk"/>
              </a:rPr>
              <a:t>л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ог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о</a:t>
            </a:r>
            <a:endParaRPr sz="1100">
              <a:latin typeface="Roboto Bk"/>
              <a:cs typeface="Roboto Bk"/>
            </a:endParaRPr>
          </a:p>
          <a:p>
            <a:pPr marL="12700">
              <a:lnSpc>
                <a:spcPts val="1310"/>
              </a:lnSpc>
            </a:pP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«Малое</a:t>
            </a:r>
            <a:endParaRPr sz="1100">
              <a:latin typeface="Roboto Bk"/>
              <a:cs typeface="Roboto B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03034" y="885570"/>
            <a:ext cx="937894" cy="3587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5"/>
              </a:spcBef>
              <a:tabLst>
                <a:tab pos="318770" algn="l"/>
              </a:tabLst>
            </a:pP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и	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ср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е</a:t>
            </a:r>
            <a:r>
              <a:rPr sz="1100" b="1" spc="-80" dirty="0">
                <a:solidFill>
                  <a:srgbClr val="211E1F"/>
                </a:solidFill>
                <a:latin typeface="Roboto Bk"/>
                <a:cs typeface="Roboto Bk"/>
              </a:rPr>
              <a:t>д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него</a:t>
            </a:r>
            <a:endParaRPr sz="1100">
              <a:latin typeface="Roboto Bk"/>
              <a:cs typeface="Roboto Bk"/>
            </a:endParaRPr>
          </a:p>
          <a:p>
            <a:pPr marL="18415">
              <a:lnSpc>
                <a:spcPts val="1310"/>
              </a:lnSpc>
              <a:tabLst>
                <a:tab pos="384175" algn="l"/>
              </a:tabLst>
            </a:pP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и	</a:t>
            </a:r>
            <a:r>
              <a:rPr sz="1100" b="1" dirty="0">
                <a:solidFill>
                  <a:srgbClr val="211E1F"/>
                </a:solidFill>
                <a:latin typeface="Roboto Bk"/>
                <a:cs typeface="Roboto Bk"/>
              </a:rPr>
              <a:t>ср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е</a:t>
            </a:r>
            <a:r>
              <a:rPr sz="1100" b="1" spc="-80" dirty="0">
                <a:solidFill>
                  <a:srgbClr val="211E1F"/>
                </a:solidFill>
                <a:latin typeface="Roboto Bk"/>
                <a:cs typeface="Roboto Bk"/>
              </a:rPr>
              <a:t>д</a:t>
            </a:r>
            <a:r>
              <a:rPr sz="1100" b="1" spc="10" dirty="0">
                <a:solidFill>
                  <a:srgbClr val="211E1F"/>
                </a:solidFill>
                <a:latin typeface="Roboto Bk"/>
                <a:cs typeface="Roboto Bk"/>
              </a:rPr>
              <a:t>нее</a:t>
            </a:r>
            <a:endParaRPr sz="1100">
              <a:latin typeface="Roboto Bk"/>
              <a:cs typeface="Roboto B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9506" y="1216278"/>
            <a:ext cx="460375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10" dirty="0">
                <a:solidFill>
                  <a:srgbClr val="211E1F"/>
                </a:solidFill>
                <a:latin typeface="Roboto Bk"/>
                <a:cs typeface="Roboto Bk"/>
              </a:rPr>
              <a:t>предпринимательство»</a:t>
            </a:r>
            <a:r>
              <a:rPr sz="1100" b="1" spc="1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1100" b="1" spc="1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20" dirty="0">
                <a:solidFill>
                  <a:srgbClr val="211E1F"/>
                </a:solidFill>
                <a:latin typeface="Roboto Bk"/>
                <a:cs typeface="Roboto Bk"/>
              </a:rPr>
              <a:t>«Международная</a:t>
            </a:r>
            <a:r>
              <a:rPr sz="1100" b="1" spc="1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5" dirty="0">
                <a:solidFill>
                  <a:srgbClr val="211E1F"/>
                </a:solidFill>
                <a:latin typeface="Roboto Bk"/>
                <a:cs typeface="Roboto Bk"/>
              </a:rPr>
              <a:t>кооперация</a:t>
            </a:r>
            <a:r>
              <a:rPr sz="1100" b="1" spc="1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1100" b="1" spc="1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1100" b="1" spc="-15" dirty="0">
                <a:solidFill>
                  <a:srgbClr val="211E1F"/>
                </a:solidFill>
                <a:latin typeface="Roboto Bk"/>
                <a:cs typeface="Roboto Bk"/>
              </a:rPr>
              <a:t>экспорт».</a:t>
            </a:r>
            <a:endParaRPr sz="1100">
              <a:latin typeface="Roboto Bk"/>
              <a:cs typeface="Roboto B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51104" y="1752599"/>
            <a:ext cx="4837430" cy="2379345"/>
            <a:chOff x="451104" y="1752599"/>
            <a:chExt cx="4837430" cy="2379345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4431" y="1752599"/>
              <a:ext cx="2013077" cy="194309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908048" y="2348864"/>
              <a:ext cx="1451610" cy="693420"/>
            </a:xfrm>
            <a:custGeom>
              <a:avLst/>
              <a:gdLst/>
              <a:ahLst/>
              <a:cxnLst/>
              <a:rect l="l" t="t" r="r" b="b"/>
              <a:pathLst>
                <a:path w="1451610" h="693419">
                  <a:moveTo>
                    <a:pt x="92583" y="599821"/>
                  </a:moveTo>
                  <a:lnTo>
                    <a:pt x="90170" y="595630"/>
                  </a:lnTo>
                  <a:lnTo>
                    <a:pt x="87503" y="594868"/>
                  </a:lnTo>
                  <a:lnTo>
                    <a:pt x="0" y="644017"/>
                  </a:lnTo>
                  <a:lnTo>
                    <a:pt x="87503" y="693039"/>
                  </a:lnTo>
                  <a:lnTo>
                    <a:pt x="90170" y="692277"/>
                  </a:lnTo>
                  <a:lnTo>
                    <a:pt x="92583" y="688086"/>
                  </a:lnTo>
                  <a:lnTo>
                    <a:pt x="91694" y="685419"/>
                  </a:lnTo>
                  <a:lnTo>
                    <a:pt x="89662" y="684149"/>
                  </a:lnTo>
                  <a:lnTo>
                    <a:pt x="25908" y="648335"/>
                  </a:lnTo>
                  <a:lnTo>
                    <a:pt x="43942" y="648335"/>
                  </a:lnTo>
                  <a:lnTo>
                    <a:pt x="43942" y="639572"/>
                  </a:lnTo>
                  <a:lnTo>
                    <a:pt x="25908" y="639572"/>
                  </a:lnTo>
                  <a:lnTo>
                    <a:pt x="89662" y="603758"/>
                  </a:lnTo>
                  <a:lnTo>
                    <a:pt x="91694" y="602488"/>
                  </a:lnTo>
                  <a:lnTo>
                    <a:pt x="92583" y="599821"/>
                  </a:lnTo>
                  <a:close/>
                </a:path>
                <a:path w="1451610" h="693419">
                  <a:moveTo>
                    <a:pt x="94615" y="5080"/>
                  </a:moveTo>
                  <a:lnTo>
                    <a:pt x="92329" y="889"/>
                  </a:lnTo>
                  <a:lnTo>
                    <a:pt x="89662" y="0"/>
                  </a:lnTo>
                  <a:lnTo>
                    <a:pt x="2032" y="49149"/>
                  </a:lnTo>
                  <a:lnTo>
                    <a:pt x="89662" y="98298"/>
                  </a:lnTo>
                  <a:lnTo>
                    <a:pt x="92329" y="97536"/>
                  </a:lnTo>
                  <a:lnTo>
                    <a:pt x="94615" y="93218"/>
                  </a:lnTo>
                  <a:lnTo>
                    <a:pt x="93853" y="90678"/>
                  </a:lnTo>
                  <a:lnTo>
                    <a:pt x="27940" y="53594"/>
                  </a:lnTo>
                  <a:lnTo>
                    <a:pt x="45974" y="53594"/>
                  </a:lnTo>
                  <a:lnTo>
                    <a:pt x="45974" y="44831"/>
                  </a:lnTo>
                  <a:lnTo>
                    <a:pt x="27940" y="44831"/>
                  </a:lnTo>
                  <a:lnTo>
                    <a:pt x="93853" y="7747"/>
                  </a:lnTo>
                  <a:lnTo>
                    <a:pt x="94615" y="5080"/>
                  </a:lnTo>
                  <a:close/>
                </a:path>
                <a:path w="1451610" h="693419">
                  <a:moveTo>
                    <a:pt x="95631" y="309880"/>
                  </a:moveTo>
                  <a:lnTo>
                    <a:pt x="93345" y="305689"/>
                  </a:lnTo>
                  <a:lnTo>
                    <a:pt x="90678" y="304800"/>
                  </a:lnTo>
                  <a:lnTo>
                    <a:pt x="3175" y="353949"/>
                  </a:lnTo>
                  <a:lnTo>
                    <a:pt x="90678" y="403098"/>
                  </a:lnTo>
                  <a:lnTo>
                    <a:pt x="93345" y="402336"/>
                  </a:lnTo>
                  <a:lnTo>
                    <a:pt x="95631" y="398018"/>
                  </a:lnTo>
                  <a:lnTo>
                    <a:pt x="94869" y="395478"/>
                  </a:lnTo>
                  <a:lnTo>
                    <a:pt x="92837" y="394208"/>
                  </a:lnTo>
                  <a:lnTo>
                    <a:pt x="28956" y="358394"/>
                  </a:lnTo>
                  <a:lnTo>
                    <a:pt x="47117" y="358394"/>
                  </a:lnTo>
                  <a:lnTo>
                    <a:pt x="47117" y="349504"/>
                  </a:lnTo>
                  <a:lnTo>
                    <a:pt x="28956" y="349504"/>
                  </a:lnTo>
                  <a:lnTo>
                    <a:pt x="92837" y="313817"/>
                  </a:lnTo>
                  <a:lnTo>
                    <a:pt x="94869" y="312547"/>
                  </a:lnTo>
                  <a:lnTo>
                    <a:pt x="95631" y="309880"/>
                  </a:lnTo>
                  <a:close/>
                </a:path>
                <a:path w="1451610" h="693419">
                  <a:moveTo>
                    <a:pt x="105016" y="639521"/>
                  </a:moveTo>
                  <a:lnTo>
                    <a:pt x="70104" y="639521"/>
                  </a:lnTo>
                  <a:lnTo>
                    <a:pt x="70104" y="648335"/>
                  </a:lnTo>
                  <a:lnTo>
                    <a:pt x="105016" y="648335"/>
                  </a:lnTo>
                  <a:lnTo>
                    <a:pt x="105016" y="639521"/>
                  </a:lnTo>
                  <a:close/>
                </a:path>
                <a:path w="1451610" h="693419">
                  <a:moveTo>
                    <a:pt x="107048" y="44780"/>
                  </a:moveTo>
                  <a:lnTo>
                    <a:pt x="72136" y="44780"/>
                  </a:lnTo>
                  <a:lnTo>
                    <a:pt x="72136" y="53594"/>
                  </a:lnTo>
                  <a:lnTo>
                    <a:pt x="107048" y="53594"/>
                  </a:lnTo>
                  <a:lnTo>
                    <a:pt x="107048" y="44780"/>
                  </a:lnTo>
                  <a:close/>
                </a:path>
                <a:path w="1451610" h="693419">
                  <a:moveTo>
                    <a:pt x="108191" y="349580"/>
                  </a:moveTo>
                  <a:lnTo>
                    <a:pt x="73279" y="349580"/>
                  </a:lnTo>
                  <a:lnTo>
                    <a:pt x="73279" y="358394"/>
                  </a:lnTo>
                  <a:lnTo>
                    <a:pt x="108191" y="358394"/>
                  </a:lnTo>
                  <a:lnTo>
                    <a:pt x="108191" y="349580"/>
                  </a:lnTo>
                  <a:close/>
                </a:path>
                <a:path w="1451610" h="693419">
                  <a:moveTo>
                    <a:pt x="166103" y="639521"/>
                  </a:moveTo>
                  <a:lnTo>
                    <a:pt x="131191" y="639521"/>
                  </a:lnTo>
                  <a:lnTo>
                    <a:pt x="131191" y="648335"/>
                  </a:lnTo>
                  <a:lnTo>
                    <a:pt x="166103" y="648335"/>
                  </a:lnTo>
                  <a:lnTo>
                    <a:pt x="166103" y="639521"/>
                  </a:lnTo>
                  <a:close/>
                </a:path>
                <a:path w="1451610" h="693419">
                  <a:moveTo>
                    <a:pt x="168262" y="44780"/>
                  </a:moveTo>
                  <a:lnTo>
                    <a:pt x="133350" y="44780"/>
                  </a:lnTo>
                  <a:lnTo>
                    <a:pt x="133350" y="53594"/>
                  </a:lnTo>
                  <a:lnTo>
                    <a:pt x="168262" y="53594"/>
                  </a:lnTo>
                  <a:lnTo>
                    <a:pt x="168262" y="44780"/>
                  </a:lnTo>
                  <a:close/>
                </a:path>
                <a:path w="1451610" h="693419">
                  <a:moveTo>
                    <a:pt x="169278" y="349580"/>
                  </a:moveTo>
                  <a:lnTo>
                    <a:pt x="134366" y="349580"/>
                  </a:lnTo>
                  <a:lnTo>
                    <a:pt x="134366" y="358394"/>
                  </a:lnTo>
                  <a:lnTo>
                    <a:pt x="169278" y="358394"/>
                  </a:lnTo>
                  <a:lnTo>
                    <a:pt x="169278" y="349580"/>
                  </a:lnTo>
                  <a:close/>
                </a:path>
                <a:path w="1451610" h="693419">
                  <a:moveTo>
                    <a:pt x="227190" y="639521"/>
                  </a:moveTo>
                  <a:lnTo>
                    <a:pt x="192278" y="639521"/>
                  </a:lnTo>
                  <a:lnTo>
                    <a:pt x="192278" y="648335"/>
                  </a:lnTo>
                  <a:lnTo>
                    <a:pt x="227190" y="648335"/>
                  </a:lnTo>
                  <a:lnTo>
                    <a:pt x="227190" y="639521"/>
                  </a:lnTo>
                  <a:close/>
                </a:path>
                <a:path w="1451610" h="693419">
                  <a:moveTo>
                    <a:pt x="229349" y="44780"/>
                  </a:moveTo>
                  <a:lnTo>
                    <a:pt x="194437" y="44780"/>
                  </a:lnTo>
                  <a:lnTo>
                    <a:pt x="194437" y="53594"/>
                  </a:lnTo>
                  <a:lnTo>
                    <a:pt x="229349" y="53594"/>
                  </a:lnTo>
                  <a:lnTo>
                    <a:pt x="229349" y="44780"/>
                  </a:lnTo>
                  <a:close/>
                </a:path>
                <a:path w="1451610" h="693419">
                  <a:moveTo>
                    <a:pt x="230365" y="349580"/>
                  </a:moveTo>
                  <a:lnTo>
                    <a:pt x="195453" y="349580"/>
                  </a:lnTo>
                  <a:lnTo>
                    <a:pt x="195453" y="358394"/>
                  </a:lnTo>
                  <a:lnTo>
                    <a:pt x="230365" y="358394"/>
                  </a:lnTo>
                  <a:lnTo>
                    <a:pt x="230365" y="349580"/>
                  </a:lnTo>
                  <a:close/>
                </a:path>
                <a:path w="1451610" h="693419">
                  <a:moveTo>
                    <a:pt x="288404" y="639521"/>
                  </a:moveTo>
                  <a:lnTo>
                    <a:pt x="253492" y="639521"/>
                  </a:lnTo>
                  <a:lnTo>
                    <a:pt x="253492" y="648335"/>
                  </a:lnTo>
                  <a:lnTo>
                    <a:pt x="288404" y="648335"/>
                  </a:lnTo>
                  <a:lnTo>
                    <a:pt x="288404" y="639521"/>
                  </a:lnTo>
                  <a:close/>
                </a:path>
                <a:path w="1451610" h="693419">
                  <a:moveTo>
                    <a:pt x="290436" y="44780"/>
                  </a:moveTo>
                  <a:lnTo>
                    <a:pt x="255524" y="44780"/>
                  </a:lnTo>
                  <a:lnTo>
                    <a:pt x="255524" y="53594"/>
                  </a:lnTo>
                  <a:lnTo>
                    <a:pt x="290436" y="53594"/>
                  </a:lnTo>
                  <a:lnTo>
                    <a:pt x="290436" y="44780"/>
                  </a:lnTo>
                  <a:close/>
                </a:path>
                <a:path w="1451610" h="693419">
                  <a:moveTo>
                    <a:pt x="291452" y="349580"/>
                  </a:moveTo>
                  <a:lnTo>
                    <a:pt x="256540" y="349580"/>
                  </a:lnTo>
                  <a:lnTo>
                    <a:pt x="256540" y="358394"/>
                  </a:lnTo>
                  <a:lnTo>
                    <a:pt x="291452" y="358394"/>
                  </a:lnTo>
                  <a:lnTo>
                    <a:pt x="291452" y="349580"/>
                  </a:lnTo>
                  <a:close/>
                </a:path>
                <a:path w="1451610" h="693419">
                  <a:moveTo>
                    <a:pt x="349491" y="639521"/>
                  </a:moveTo>
                  <a:lnTo>
                    <a:pt x="314579" y="639521"/>
                  </a:lnTo>
                  <a:lnTo>
                    <a:pt x="314579" y="648335"/>
                  </a:lnTo>
                  <a:lnTo>
                    <a:pt x="349491" y="648335"/>
                  </a:lnTo>
                  <a:lnTo>
                    <a:pt x="349491" y="639521"/>
                  </a:lnTo>
                  <a:close/>
                </a:path>
                <a:path w="1451610" h="693419">
                  <a:moveTo>
                    <a:pt x="351523" y="44780"/>
                  </a:moveTo>
                  <a:lnTo>
                    <a:pt x="316611" y="44780"/>
                  </a:lnTo>
                  <a:lnTo>
                    <a:pt x="316611" y="53594"/>
                  </a:lnTo>
                  <a:lnTo>
                    <a:pt x="351523" y="53594"/>
                  </a:lnTo>
                  <a:lnTo>
                    <a:pt x="351523" y="44780"/>
                  </a:lnTo>
                  <a:close/>
                </a:path>
                <a:path w="1451610" h="693419">
                  <a:moveTo>
                    <a:pt x="352539" y="349580"/>
                  </a:moveTo>
                  <a:lnTo>
                    <a:pt x="317627" y="349580"/>
                  </a:lnTo>
                  <a:lnTo>
                    <a:pt x="317627" y="358394"/>
                  </a:lnTo>
                  <a:lnTo>
                    <a:pt x="352539" y="358394"/>
                  </a:lnTo>
                  <a:lnTo>
                    <a:pt x="352539" y="349580"/>
                  </a:lnTo>
                  <a:close/>
                </a:path>
                <a:path w="1451610" h="693419">
                  <a:moveTo>
                    <a:pt x="410578" y="639521"/>
                  </a:moveTo>
                  <a:lnTo>
                    <a:pt x="375666" y="639521"/>
                  </a:lnTo>
                  <a:lnTo>
                    <a:pt x="375666" y="648335"/>
                  </a:lnTo>
                  <a:lnTo>
                    <a:pt x="410578" y="648335"/>
                  </a:lnTo>
                  <a:lnTo>
                    <a:pt x="410578" y="639521"/>
                  </a:lnTo>
                  <a:close/>
                </a:path>
                <a:path w="1451610" h="693419">
                  <a:moveTo>
                    <a:pt x="412610" y="44780"/>
                  </a:moveTo>
                  <a:lnTo>
                    <a:pt x="377698" y="44780"/>
                  </a:lnTo>
                  <a:lnTo>
                    <a:pt x="377698" y="53594"/>
                  </a:lnTo>
                  <a:lnTo>
                    <a:pt x="412610" y="53594"/>
                  </a:lnTo>
                  <a:lnTo>
                    <a:pt x="412610" y="44780"/>
                  </a:lnTo>
                  <a:close/>
                </a:path>
                <a:path w="1451610" h="693419">
                  <a:moveTo>
                    <a:pt x="413753" y="349580"/>
                  </a:moveTo>
                  <a:lnTo>
                    <a:pt x="378841" y="349580"/>
                  </a:lnTo>
                  <a:lnTo>
                    <a:pt x="378841" y="358394"/>
                  </a:lnTo>
                  <a:lnTo>
                    <a:pt x="413753" y="358394"/>
                  </a:lnTo>
                  <a:lnTo>
                    <a:pt x="413753" y="349580"/>
                  </a:lnTo>
                  <a:close/>
                </a:path>
                <a:path w="1451610" h="693419">
                  <a:moveTo>
                    <a:pt x="471665" y="639521"/>
                  </a:moveTo>
                  <a:lnTo>
                    <a:pt x="436753" y="639521"/>
                  </a:lnTo>
                  <a:lnTo>
                    <a:pt x="436753" y="648335"/>
                  </a:lnTo>
                  <a:lnTo>
                    <a:pt x="471665" y="648335"/>
                  </a:lnTo>
                  <a:lnTo>
                    <a:pt x="471665" y="639521"/>
                  </a:lnTo>
                  <a:close/>
                </a:path>
                <a:path w="1451610" h="693419">
                  <a:moveTo>
                    <a:pt x="473824" y="44780"/>
                  </a:moveTo>
                  <a:lnTo>
                    <a:pt x="438912" y="44780"/>
                  </a:lnTo>
                  <a:lnTo>
                    <a:pt x="438912" y="53594"/>
                  </a:lnTo>
                  <a:lnTo>
                    <a:pt x="473824" y="53594"/>
                  </a:lnTo>
                  <a:lnTo>
                    <a:pt x="473824" y="44780"/>
                  </a:lnTo>
                  <a:close/>
                </a:path>
                <a:path w="1451610" h="693419">
                  <a:moveTo>
                    <a:pt x="474840" y="349580"/>
                  </a:moveTo>
                  <a:lnTo>
                    <a:pt x="439928" y="349580"/>
                  </a:lnTo>
                  <a:lnTo>
                    <a:pt x="439928" y="358394"/>
                  </a:lnTo>
                  <a:lnTo>
                    <a:pt x="474840" y="358394"/>
                  </a:lnTo>
                  <a:lnTo>
                    <a:pt x="474840" y="349580"/>
                  </a:lnTo>
                  <a:close/>
                </a:path>
                <a:path w="1451610" h="693419">
                  <a:moveTo>
                    <a:pt x="532752" y="639521"/>
                  </a:moveTo>
                  <a:lnTo>
                    <a:pt x="497840" y="639521"/>
                  </a:lnTo>
                  <a:lnTo>
                    <a:pt x="497840" y="648335"/>
                  </a:lnTo>
                  <a:lnTo>
                    <a:pt x="532752" y="648335"/>
                  </a:lnTo>
                  <a:lnTo>
                    <a:pt x="532752" y="639521"/>
                  </a:lnTo>
                  <a:close/>
                </a:path>
                <a:path w="1451610" h="693419">
                  <a:moveTo>
                    <a:pt x="534911" y="44780"/>
                  </a:moveTo>
                  <a:lnTo>
                    <a:pt x="499999" y="44780"/>
                  </a:lnTo>
                  <a:lnTo>
                    <a:pt x="499999" y="53594"/>
                  </a:lnTo>
                  <a:lnTo>
                    <a:pt x="534911" y="53594"/>
                  </a:lnTo>
                  <a:lnTo>
                    <a:pt x="534911" y="44780"/>
                  </a:lnTo>
                  <a:close/>
                </a:path>
                <a:path w="1451610" h="693419">
                  <a:moveTo>
                    <a:pt x="535927" y="349580"/>
                  </a:moveTo>
                  <a:lnTo>
                    <a:pt x="501015" y="349580"/>
                  </a:lnTo>
                  <a:lnTo>
                    <a:pt x="501015" y="358394"/>
                  </a:lnTo>
                  <a:lnTo>
                    <a:pt x="535927" y="358394"/>
                  </a:lnTo>
                  <a:lnTo>
                    <a:pt x="535927" y="349580"/>
                  </a:lnTo>
                  <a:close/>
                </a:path>
                <a:path w="1451610" h="693419">
                  <a:moveTo>
                    <a:pt x="593839" y="639521"/>
                  </a:moveTo>
                  <a:lnTo>
                    <a:pt x="558927" y="639521"/>
                  </a:lnTo>
                  <a:lnTo>
                    <a:pt x="558927" y="648335"/>
                  </a:lnTo>
                  <a:lnTo>
                    <a:pt x="593839" y="648335"/>
                  </a:lnTo>
                  <a:lnTo>
                    <a:pt x="593839" y="639521"/>
                  </a:lnTo>
                  <a:close/>
                </a:path>
                <a:path w="1451610" h="693419">
                  <a:moveTo>
                    <a:pt x="595998" y="44780"/>
                  </a:moveTo>
                  <a:lnTo>
                    <a:pt x="561086" y="44780"/>
                  </a:lnTo>
                  <a:lnTo>
                    <a:pt x="561086" y="53594"/>
                  </a:lnTo>
                  <a:lnTo>
                    <a:pt x="595998" y="53594"/>
                  </a:lnTo>
                  <a:lnTo>
                    <a:pt x="595998" y="44780"/>
                  </a:lnTo>
                  <a:close/>
                </a:path>
                <a:path w="1451610" h="693419">
                  <a:moveTo>
                    <a:pt x="597014" y="349580"/>
                  </a:moveTo>
                  <a:lnTo>
                    <a:pt x="562102" y="349580"/>
                  </a:lnTo>
                  <a:lnTo>
                    <a:pt x="562102" y="358394"/>
                  </a:lnTo>
                  <a:lnTo>
                    <a:pt x="597014" y="358394"/>
                  </a:lnTo>
                  <a:lnTo>
                    <a:pt x="597014" y="349580"/>
                  </a:lnTo>
                  <a:close/>
                </a:path>
                <a:path w="1451610" h="693419">
                  <a:moveTo>
                    <a:pt x="655053" y="639521"/>
                  </a:moveTo>
                  <a:lnTo>
                    <a:pt x="620141" y="639521"/>
                  </a:lnTo>
                  <a:lnTo>
                    <a:pt x="620141" y="648335"/>
                  </a:lnTo>
                  <a:lnTo>
                    <a:pt x="655053" y="648335"/>
                  </a:lnTo>
                  <a:lnTo>
                    <a:pt x="655053" y="639521"/>
                  </a:lnTo>
                  <a:close/>
                </a:path>
                <a:path w="1451610" h="693419">
                  <a:moveTo>
                    <a:pt x="657085" y="44780"/>
                  </a:moveTo>
                  <a:lnTo>
                    <a:pt x="622173" y="44780"/>
                  </a:lnTo>
                  <a:lnTo>
                    <a:pt x="622173" y="53594"/>
                  </a:lnTo>
                  <a:lnTo>
                    <a:pt x="657085" y="53594"/>
                  </a:lnTo>
                  <a:lnTo>
                    <a:pt x="657085" y="44780"/>
                  </a:lnTo>
                  <a:close/>
                </a:path>
                <a:path w="1451610" h="693419">
                  <a:moveTo>
                    <a:pt x="658101" y="349580"/>
                  </a:moveTo>
                  <a:lnTo>
                    <a:pt x="623189" y="349580"/>
                  </a:lnTo>
                  <a:lnTo>
                    <a:pt x="623189" y="358394"/>
                  </a:lnTo>
                  <a:lnTo>
                    <a:pt x="658101" y="358394"/>
                  </a:lnTo>
                  <a:lnTo>
                    <a:pt x="658101" y="349580"/>
                  </a:lnTo>
                  <a:close/>
                </a:path>
                <a:path w="1451610" h="693419">
                  <a:moveTo>
                    <a:pt x="716140" y="639521"/>
                  </a:moveTo>
                  <a:lnTo>
                    <a:pt x="681228" y="639521"/>
                  </a:lnTo>
                  <a:lnTo>
                    <a:pt x="681228" y="648335"/>
                  </a:lnTo>
                  <a:lnTo>
                    <a:pt x="716140" y="648335"/>
                  </a:lnTo>
                  <a:lnTo>
                    <a:pt x="716140" y="639521"/>
                  </a:lnTo>
                  <a:close/>
                </a:path>
                <a:path w="1451610" h="693419">
                  <a:moveTo>
                    <a:pt x="718172" y="44780"/>
                  </a:moveTo>
                  <a:lnTo>
                    <a:pt x="683260" y="44780"/>
                  </a:lnTo>
                  <a:lnTo>
                    <a:pt x="683260" y="53594"/>
                  </a:lnTo>
                  <a:lnTo>
                    <a:pt x="718172" y="53594"/>
                  </a:lnTo>
                  <a:lnTo>
                    <a:pt x="718172" y="44780"/>
                  </a:lnTo>
                  <a:close/>
                </a:path>
                <a:path w="1451610" h="693419">
                  <a:moveTo>
                    <a:pt x="719315" y="349580"/>
                  </a:moveTo>
                  <a:lnTo>
                    <a:pt x="684403" y="349580"/>
                  </a:lnTo>
                  <a:lnTo>
                    <a:pt x="684403" y="358394"/>
                  </a:lnTo>
                  <a:lnTo>
                    <a:pt x="719315" y="358394"/>
                  </a:lnTo>
                  <a:lnTo>
                    <a:pt x="719315" y="349580"/>
                  </a:lnTo>
                  <a:close/>
                </a:path>
                <a:path w="1451610" h="693419">
                  <a:moveTo>
                    <a:pt x="777227" y="639521"/>
                  </a:moveTo>
                  <a:lnTo>
                    <a:pt x="742315" y="639521"/>
                  </a:lnTo>
                  <a:lnTo>
                    <a:pt x="742315" y="648335"/>
                  </a:lnTo>
                  <a:lnTo>
                    <a:pt x="777227" y="648335"/>
                  </a:lnTo>
                  <a:lnTo>
                    <a:pt x="777227" y="639521"/>
                  </a:lnTo>
                  <a:close/>
                </a:path>
                <a:path w="1451610" h="693419">
                  <a:moveTo>
                    <a:pt x="779259" y="44780"/>
                  </a:moveTo>
                  <a:lnTo>
                    <a:pt x="744347" y="44780"/>
                  </a:lnTo>
                  <a:lnTo>
                    <a:pt x="744347" y="53594"/>
                  </a:lnTo>
                  <a:lnTo>
                    <a:pt x="779259" y="53594"/>
                  </a:lnTo>
                  <a:lnTo>
                    <a:pt x="779259" y="44780"/>
                  </a:lnTo>
                  <a:close/>
                </a:path>
                <a:path w="1451610" h="693419">
                  <a:moveTo>
                    <a:pt x="780402" y="349580"/>
                  </a:moveTo>
                  <a:lnTo>
                    <a:pt x="745490" y="349580"/>
                  </a:lnTo>
                  <a:lnTo>
                    <a:pt x="745490" y="358394"/>
                  </a:lnTo>
                  <a:lnTo>
                    <a:pt x="780402" y="358394"/>
                  </a:lnTo>
                  <a:lnTo>
                    <a:pt x="780402" y="349580"/>
                  </a:lnTo>
                  <a:close/>
                </a:path>
                <a:path w="1451610" h="693419">
                  <a:moveTo>
                    <a:pt x="838314" y="639521"/>
                  </a:moveTo>
                  <a:lnTo>
                    <a:pt x="803402" y="639521"/>
                  </a:lnTo>
                  <a:lnTo>
                    <a:pt x="803402" y="648335"/>
                  </a:lnTo>
                  <a:lnTo>
                    <a:pt x="838314" y="648335"/>
                  </a:lnTo>
                  <a:lnTo>
                    <a:pt x="838314" y="639521"/>
                  </a:lnTo>
                  <a:close/>
                </a:path>
                <a:path w="1451610" h="693419">
                  <a:moveTo>
                    <a:pt x="840473" y="44780"/>
                  </a:moveTo>
                  <a:lnTo>
                    <a:pt x="805561" y="44780"/>
                  </a:lnTo>
                  <a:lnTo>
                    <a:pt x="805561" y="53594"/>
                  </a:lnTo>
                  <a:lnTo>
                    <a:pt x="840473" y="53594"/>
                  </a:lnTo>
                  <a:lnTo>
                    <a:pt x="840473" y="44780"/>
                  </a:lnTo>
                  <a:close/>
                </a:path>
                <a:path w="1451610" h="693419">
                  <a:moveTo>
                    <a:pt x="841489" y="349580"/>
                  </a:moveTo>
                  <a:lnTo>
                    <a:pt x="806577" y="349580"/>
                  </a:lnTo>
                  <a:lnTo>
                    <a:pt x="806577" y="358394"/>
                  </a:lnTo>
                  <a:lnTo>
                    <a:pt x="841489" y="358394"/>
                  </a:lnTo>
                  <a:lnTo>
                    <a:pt x="841489" y="349580"/>
                  </a:lnTo>
                  <a:close/>
                </a:path>
                <a:path w="1451610" h="693419">
                  <a:moveTo>
                    <a:pt x="899401" y="639521"/>
                  </a:moveTo>
                  <a:lnTo>
                    <a:pt x="864489" y="639521"/>
                  </a:lnTo>
                  <a:lnTo>
                    <a:pt x="864489" y="648335"/>
                  </a:lnTo>
                  <a:lnTo>
                    <a:pt x="899401" y="648335"/>
                  </a:lnTo>
                  <a:lnTo>
                    <a:pt x="899401" y="639521"/>
                  </a:lnTo>
                  <a:close/>
                </a:path>
                <a:path w="1451610" h="693419">
                  <a:moveTo>
                    <a:pt x="901560" y="44780"/>
                  </a:moveTo>
                  <a:lnTo>
                    <a:pt x="866648" y="44780"/>
                  </a:lnTo>
                  <a:lnTo>
                    <a:pt x="866648" y="53594"/>
                  </a:lnTo>
                  <a:lnTo>
                    <a:pt x="901560" y="53594"/>
                  </a:lnTo>
                  <a:lnTo>
                    <a:pt x="901560" y="44780"/>
                  </a:lnTo>
                  <a:close/>
                </a:path>
                <a:path w="1451610" h="693419">
                  <a:moveTo>
                    <a:pt x="902576" y="349580"/>
                  </a:moveTo>
                  <a:lnTo>
                    <a:pt x="867664" y="349580"/>
                  </a:lnTo>
                  <a:lnTo>
                    <a:pt x="867664" y="358394"/>
                  </a:lnTo>
                  <a:lnTo>
                    <a:pt x="902576" y="358394"/>
                  </a:lnTo>
                  <a:lnTo>
                    <a:pt x="902576" y="349580"/>
                  </a:lnTo>
                  <a:close/>
                </a:path>
                <a:path w="1451610" h="693419">
                  <a:moveTo>
                    <a:pt x="960488" y="639521"/>
                  </a:moveTo>
                  <a:lnTo>
                    <a:pt x="925576" y="639521"/>
                  </a:lnTo>
                  <a:lnTo>
                    <a:pt x="925576" y="648335"/>
                  </a:lnTo>
                  <a:lnTo>
                    <a:pt x="960488" y="648335"/>
                  </a:lnTo>
                  <a:lnTo>
                    <a:pt x="960488" y="639521"/>
                  </a:lnTo>
                  <a:close/>
                </a:path>
                <a:path w="1451610" h="693419">
                  <a:moveTo>
                    <a:pt x="962647" y="44780"/>
                  </a:moveTo>
                  <a:lnTo>
                    <a:pt x="927735" y="44780"/>
                  </a:lnTo>
                  <a:lnTo>
                    <a:pt x="927735" y="53594"/>
                  </a:lnTo>
                  <a:lnTo>
                    <a:pt x="962647" y="53594"/>
                  </a:lnTo>
                  <a:lnTo>
                    <a:pt x="962647" y="44780"/>
                  </a:lnTo>
                  <a:close/>
                </a:path>
                <a:path w="1451610" h="693419">
                  <a:moveTo>
                    <a:pt x="963663" y="349580"/>
                  </a:moveTo>
                  <a:lnTo>
                    <a:pt x="928751" y="349580"/>
                  </a:lnTo>
                  <a:lnTo>
                    <a:pt x="928751" y="358394"/>
                  </a:lnTo>
                  <a:lnTo>
                    <a:pt x="963663" y="358394"/>
                  </a:lnTo>
                  <a:lnTo>
                    <a:pt x="963663" y="349580"/>
                  </a:lnTo>
                  <a:close/>
                </a:path>
                <a:path w="1451610" h="693419">
                  <a:moveTo>
                    <a:pt x="1021702" y="639521"/>
                  </a:moveTo>
                  <a:lnTo>
                    <a:pt x="986790" y="639521"/>
                  </a:lnTo>
                  <a:lnTo>
                    <a:pt x="986790" y="648335"/>
                  </a:lnTo>
                  <a:lnTo>
                    <a:pt x="1021702" y="648335"/>
                  </a:lnTo>
                  <a:lnTo>
                    <a:pt x="1021702" y="639521"/>
                  </a:lnTo>
                  <a:close/>
                </a:path>
                <a:path w="1451610" h="693419">
                  <a:moveTo>
                    <a:pt x="1023734" y="44780"/>
                  </a:moveTo>
                  <a:lnTo>
                    <a:pt x="988822" y="44780"/>
                  </a:lnTo>
                  <a:lnTo>
                    <a:pt x="988822" y="53594"/>
                  </a:lnTo>
                  <a:lnTo>
                    <a:pt x="1023734" y="53594"/>
                  </a:lnTo>
                  <a:lnTo>
                    <a:pt x="1023734" y="44780"/>
                  </a:lnTo>
                  <a:close/>
                </a:path>
                <a:path w="1451610" h="693419">
                  <a:moveTo>
                    <a:pt x="1024750" y="349580"/>
                  </a:moveTo>
                  <a:lnTo>
                    <a:pt x="989838" y="349580"/>
                  </a:lnTo>
                  <a:lnTo>
                    <a:pt x="989838" y="358394"/>
                  </a:lnTo>
                  <a:lnTo>
                    <a:pt x="1024750" y="358394"/>
                  </a:lnTo>
                  <a:lnTo>
                    <a:pt x="1024750" y="349580"/>
                  </a:lnTo>
                  <a:close/>
                </a:path>
                <a:path w="1451610" h="693419">
                  <a:moveTo>
                    <a:pt x="1082789" y="639521"/>
                  </a:moveTo>
                  <a:lnTo>
                    <a:pt x="1047877" y="639521"/>
                  </a:lnTo>
                  <a:lnTo>
                    <a:pt x="1047877" y="648335"/>
                  </a:lnTo>
                  <a:lnTo>
                    <a:pt x="1082789" y="648335"/>
                  </a:lnTo>
                  <a:lnTo>
                    <a:pt x="1082789" y="639521"/>
                  </a:lnTo>
                  <a:close/>
                </a:path>
                <a:path w="1451610" h="693419">
                  <a:moveTo>
                    <a:pt x="1084821" y="44780"/>
                  </a:moveTo>
                  <a:lnTo>
                    <a:pt x="1049909" y="44780"/>
                  </a:lnTo>
                  <a:lnTo>
                    <a:pt x="1049909" y="53594"/>
                  </a:lnTo>
                  <a:lnTo>
                    <a:pt x="1084821" y="53594"/>
                  </a:lnTo>
                  <a:lnTo>
                    <a:pt x="1084821" y="44780"/>
                  </a:lnTo>
                  <a:close/>
                </a:path>
                <a:path w="1451610" h="693419">
                  <a:moveTo>
                    <a:pt x="1085964" y="349580"/>
                  </a:moveTo>
                  <a:lnTo>
                    <a:pt x="1051052" y="349580"/>
                  </a:lnTo>
                  <a:lnTo>
                    <a:pt x="1051052" y="358394"/>
                  </a:lnTo>
                  <a:lnTo>
                    <a:pt x="1085964" y="358394"/>
                  </a:lnTo>
                  <a:lnTo>
                    <a:pt x="1085964" y="349580"/>
                  </a:lnTo>
                  <a:close/>
                </a:path>
                <a:path w="1451610" h="693419">
                  <a:moveTo>
                    <a:pt x="1143876" y="639521"/>
                  </a:moveTo>
                  <a:lnTo>
                    <a:pt x="1108964" y="639521"/>
                  </a:lnTo>
                  <a:lnTo>
                    <a:pt x="1108964" y="648335"/>
                  </a:lnTo>
                  <a:lnTo>
                    <a:pt x="1143876" y="648335"/>
                  </a:lnTo>
                  <a:lnTo>
                    <a:pt x="1143876" y="639521"/>
                  </a:lnTo>
                  <a:close/>
                </a:path>
                <a:path w="1451610" h="693419">
                  <a:moveTo>
                    <a:pt x="1145908" y="44780"/>
                  </a:moveTo>
                  <a:lnTo>
                    <a:pt x="1110996" y="44780"/>
                  </a:lnTo>
                  <a:lnTo>
                    <a:pt x="1110996" y="53594"/>
                  </a:lnTo>
                  <a:lnTo>
                    <a:pt x="1145908" y="53594"/>
                  </a:lnTo>
                  <a:lnTo>
                    <a:pt x="1145908" y="44780"/>
                  </a:lnTo>
                  <a:close/>
                </a:path>
                <a:path w="1451610" h="693419">
                  <a:moveTo>
                    <a:pt x="1147051" y="349580"/>
                  </a:moveTo>
                  <a:lnTo>
                    <a:pt x="1112139" y="349580"/>
                  </a:lnTo>
                  <a:lnTo>
                    <a:pt x="1112139" y="358394"/>
                  </a:lnTo>
                  <a:lnTo>
                    <a:pt x="1147051" y="358394"/>
                  </a:lnTo>
                  <a:lnTo>
                    <a:pt x="1147051" y="349580"/>
                  </a:lnTo>
                  <a:close/>
                </a:path>
                <a:path w="1451610" h="693419">
                  <a:moveTo>
                    <a:pt x="1204963" y="639521"/>
                  </a:moveTo>
                  <a:lnTo>
                    <a:pt x="1170051" y="639521"/>
                  </a:lnTo>
                  <a:lnTo>
                    <a:pt x="1170051" y="648335"/>
                  </a:lnTo>
                  <a:lnTo>
                    <a:pt x="1204963" y="648335"/>
                  </a:lnTo>
                  <a:lnTo>
                    <a:pt x="1204963" y="639521"/>
                  </a:lnTo>
                  <a:close/>
                </a:path>
                <a:path w="1451610" h="693419">
                  <a:moveTo>
                    <a:pt x="1207122" y="44780"/>
                  </a:moveTo>
                  <a:lnTo>
                    <a:pt x="1172210" y="44780"/>
                  </a:lnTo>
                  <a:lnTo>
                    <a:pt x="1172210" y="53594"/>
                  </a:lnTo>
                  <a:lnTo>
                    <a:pt x="1207122" y="53594"/>
                  </a:lnTo>
                  <a:lnTo>
                    <a:pt x="1207122" y="44780"/>
                  </a:lnTo>
                  <a:close/>
                </a:path>
                <a:path w="1451610" h="693419">
                  <a:moveTo>
                    <a:pt x="1208138" y="349580"/>
                  </a:moveTo>
                  <a:lnTo>
                    <a:pt x="1173226" y="349580"/>
                  </a:lnTo>
                  <a:lnTo>
                    <a:pt x="1173226" y="358394"/>
                  </a:lnTo>
                  <a:lnTo>
                    <a:pt x="1208138" y="358394"/>
                  </a:lnTo>
                  <a:lnTo>
                    <a:pt x="1208138" y="349580"/>
                  </a:lnTo>
                  <a:close/>
                </a:path>
                <a:path w="1451610" h="693419">
                  <a:moveTo>
                    <a:pt x="1266050" y="639521"/>
                  </a:moveTo>
                  <a:lnTo>
                    <a:pt x="1231138" y="639521"/>
                  </a:lnTo>
                  <a:lnTo>
                    <a:pt x="1231138" y="648335"/>
                  </a:lnTo>
                  <a:lnTo>
                    <a:pt x="1266050" y="648335"/>
                  </a:lnTo>
                  <a:lnTo>
                    <a:pt x="1266050" y="639521"/>
                  </a:lnTo>
                  <a:close/>
                </a:path>
                <a:path w="1451610" h="693419">
                  <a:moveTo>
                    <a:pt x="1268209" y="44780"/>
                  </a:moveTo>
                  <a:lnTo>
                    <a:pt x="1233297" y="44780"/>
                  </a:lnTo>
                  <a:lnTo>
                    <a:pt x="1233297" y="53594"/>
                  </a:lnTo>
                  <a:lnTo>
                    <a:pt x="1268209" y="53594"/>
                  </a:lnTo>
                  <a:lnTo>
                    <a:pt x="1268209" y="44780"/>
                  </a:lnTo>
                  <a:close/>
                </a:path>
                <a:path w="1451610" h="693419">
                  <a:moveTo>
                    <a:pt x="1269225" y="349580"/>
                  </a:moveTo>
                  <a:lnTo>
                    <a:pt x="1234313" y="349580"/>
                  </a:lnTo>
                  <a:lnTo>
                    <a:pt x="1234313" y="358394"/>
                  </a:lnTo>
                  <a:lnTo>
                    <a:pt x="1269225" y="358394"/>
                  </a:lnTo>
                  <a:lnTo>
                    <a:pt x="1269225" y="349580"/>
                  </a:lnTo>
                  <a:close/>
                </a:path>
                <a:path w="1451610" h="693419">
                  <a:moveTo>
                    <a:pt x="1327264" y="639521"/>
                  </a:moveTo>
                  <a:lnTo>
                    <a:pt x="1292352" y="639521"/>
                  </a:lnTo>
                  <a:lnTo>
                    <a:pt x="1292352" y="648335"/>
                  </a:lnTo>
                  <a:lnTo>
                    <a:pt x="1327264" y="648335"/>
                  </a:lnTo>
                  <a:lnTo>
                    <a:pt x="1327264" y="639521"/>
                  </a:lnTo>
                  <a:close/>
                </a:path>
                <a:path w="1451610" h="693419">
                  <a:moveTo>
                    <a:pt x="1329296" y="44780"/>
                  </a:moveTo>
                  <a:lnTo>
                    <a:pt x="1294384" y="44780"/>
                  </a:lnTo>
                  <a:lnTo>
                    <a:pt x="1294384" y="53594"/>
                  </a:lnTo>
                  <a:lnTo>
                    <a:pt x="1329296" y="53594"/>
                  </a:lnTo>
                  <a:lnTo>
                    <a:pt x="1329296" y="44780"/>
                  </a:lnTo>
                  <a:close/>
                </a:path>
                <a:path w="1451610" h="693419">
                  <a:moveTo>
                    <a:pt x="1330312" y="349580"/>
                  </a:moveTo>
                  <a:lnTo>
                    <a:pt x="1295400" y="349580"/>
                  </a:lnTo>
                  <a:lnTo>
                    <a:pt x="1295400" y="358394"/>
                  </a:lnTo>
                  <a:lnTo>
                    <a:pt x="1330312" y="358394"/>
                  </a:lnTo>
                  <a:lnTo>
                    <a:pt x="1330312" y="349580"/>
                  </a:lnTo>
                  <a:close/>
                </a:path>
                <a:path w="1451610" h="693419">
                  <a:moveTo>
                    <a:pt x="1388351" y="639521"/>
                  </a:moveTo>
                  <a:lnTo>
                    <a:pt x="1353439" y="639521"/>
                  </a:lnTo>
                  <a:lnTo>
                    <a:pt x="1353439" y="648335"/>
                  </a:lnTo>
                  <a:lnTo>
                    <a:pt x="1388351" y="648335"/>
                  </a:lnTo>
                  <a:lnTo>
                    <a:pt x="1388351" y="639521"/>
                  </a:lnTo>
                  <a:close/>
                </a:path>
                <a:path w="1451610" h="693419">
                  <a:moveTo>
                    <a:pt x="1390383" y="44780"/>
                  </a:moveTo>
                  <a:lnTo>
                    <a:pt x="1355471" y="44780"/>
                  </a:lnTo>
                  <a:lnTo>
                    <a:pt x="1355471" y="53594"/>
                  </a:lnTo>
                  <a:lnTo>
                    <a:pt x="1390383" y="53594"/>
                  </a:lnTo>
                  <a:lnTo>
                    <a:pt x="1390383" y="44780"/>
                  </a:lnTo>
                  <a:close/>
                </a:path>
                <a:path w="1451610" h="693419">
                  <a:moveTo>
                    <a:pt x="1391399" y="349580"/>
                  </a:moveTo>
                  <a:lnTo>
                    <a:pt x="1356487" y="349580"/>
                  </a:lnTo>
                  <a:lnTo>
                    <a:pt x="1356487" y="358394"/>
                  </a:lnTo>
                  <a:lnTo>
                    <a:pt x="1391399" y="358394"/>
                  </a:lnTo>
                  <a:lnTo>
                    <a:pt x="1391399" y="349580"/>
                  </a:lnTo>
                  <a:close/>
                </a:path>
                <a:path w="1451610" h="693419">
                  <a:moveTo>
                    <a:pt x="1449438" y="639521"/>
                  </a:moveTo>
                  <a:lnTo>
                    <a:pt x="1414526" y="639521"/>
                  </a:lnTo>
                  <a:lnTo>
                    <a:pt x="1414526" y="648335"/>
                  </a:lnTo>
                  <a:lnTo>
                    <a:pt x="1449438" y="648335"/>
                  </a:lnTo>
                  <a:lnTo>
                    <a:pt x="1449438" y="639521"/>
                  </a:lnTo>
                  <a:close/>
                </a:path>
                <a:path w="1451610" h="693419">
                  <a:moveTo>
                    <a:pt x="1451470" y="44780"/>
                  </a:moveTo>
                  <a:lnTo>
                    <a:pt x="1416545" y="44780"/>
                  </a:lnTo>
                  <a:lnTo>
                    <a:pt x="1416545" y="53594"/>
                  </a:lnTo>
                  <a:lnTo>
                    <a:pt x="1451470" y="53594"/>
                  </a:lnTo>
                  <a:lnTo>
                    <a:pt x="1451470" y="4478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324593" y="2367660"/>
              <a:ext cx="1175385" cy="897255"/>
            </a:xfrm>
            <a:custGeom>
              <a:avLst/>
              <a:gdLst/>
              <a:ahLst/>
              <a:cxnLst/>
              <a:rect l="l" t="t" r="r" b="b"/>
              <a:pathLst>
                <a:path w="1175385" h="897254">
                  <a:moveTo>
                    <a:pt x="34925" y="25984"/>
                  </a:moveTo>
                  <a:lnTo>
                    <a:pt x="0" y="25984"/>
                  </a:lnTo>
                  <a:lnTo>
                    <a:pt x="0" y="34798"/>
                  </a:lnTo>
                  <a:lnTo>
                    <a:pt x="34925" y="34798"/>
                  </a:lnTo>
                  <a:lnTo>
                    <a:pt x="34925" y="25984"/>
                  </a:lnTo>
                  <a:close/>
                </a:path>
                <a:path w="1175385" h="897254">
                  <a:moveTo>
                    <a:pt x="36068" y="330784"/>
                  </a:moveTo>
                  <a:lnTo>
                    <a:pt x="1155" y="330784"/>
                  </a:lnTo>
                  <a:lnTo>
                    <a:pt x="1155" y="339598"/>
                  </a:lnTo>
                  <a:lnTo>
                    <a:pt x="36068" y="339598"/>
                  </a:lnTo>
                  <a:lnTo>
                    <a:pt x="36068" y="330784"/>
                  </a:lnTo>
                  <a:close/>
                </a:path>
                <a:path w="1175385" h="897254">
                  <a:moveTo>
                    <a:pt x="93980" y="620725"/>
                  </a:moveTo>
                  <a:lnTo>
                    <a:pt x="59067" y="620725"/>
                  </a:lnTo>
                  <a:lnTo>
                    <a:pt x="59067" y="629539"/>
                  </a:lnTo>
                  <a:lnTo>
                    <a:pt x="93980" y="629539"/>
                  </a:lnTo>
                  <a:lnTo>
                    <a:pt x="93980" y="620725"/>
                  </a:lnTo>
                  <a:close/>
                </a:path>
                <a:path w="1175385" h="897254">
                  <a:moveTo>
                    <a:pt x="96139" y="25984"/>
                  </a:moveTo>
                  <a:lnTo>
                    <a:pt x="61226" y="25984"/>
                  </a:lnTo>
                  <a:lnTo>
                    <a:pt x="61226" y="34798"/>
                  </a:lnTo>
                  <a:lnTo>
                    <a:pt x="96139" y="34798"/>
                  </a:lnTo>
                  <a:lnTo>
                    <a:pt x="96139" y="25984"/>
                  </a:lnTo>
                  <a:close/>
                </a:path>
                <a:path w="1175385" h="897254">
                  <a:moveTo>
                    <a:pt x="97155" y="330784"/>
                  </a:moveTo>
                  <a:lnTo>
                    <a:pt x="62242" y="330784"/>
                  </a:lnTo>
                  <a:lnTo>
                    <a:pt x="62242" y="339598"/>
                  </a:lnTo>
                  <a:lnTo>
                    <a:pt x="97155" y="339598"/>
                  </a:lnTo>
                  <a:lnTo>
                    <a:pt x="97155" y="330784"/>
                  </a:lnTo>
                  <a:close/>
                </a:path>
                <a:path w="1175385" h="897254">
                  <a:moveTo>
                    <a:pt x="155067" y="620725"/>
                  </a:moveTo>
                  <a:lnTo>
                    <a:pt x="120154" y="620725"/>
                  </a:lnTo>
                  <a:lnTo>
                    <a:pt x="120154" y="629539"/>
                  </a:lnTo>
                  <a:lnTo>
                    <a:pt x="155067" y="629539"/>
                  </a:lnTo>
                  <a:lnTo>
                    <a:pt x="155067" y="620725"/>
                  </a:lnTo>
                  <a:close/>
                </a:path>
                <a:path w="1175385" h="897254">
                  <a:moveTo>
                    <a:pt x="157226" y="25984"/>
                  </a:moveTo>
                  <a:lnTo>
                    <a:pt x="122313" y="25984"/>
                  </a:lnTo>
                  <a:lnTo>
                    <a:pt x="122313" y="34798"/>
                  </a:lnTo>
                  <a:lnTo>
                    <a:pt x="157226" y="34798"/>
                  </a:lnTo>
                  <a:lnTo>
                    <a:pt x="157226" y="25984"/>
                  </a:lnTo>
                  <a:close/>
                </a:path>
                <a:path w="1175385" h="897254">
                  <a:moveTo>
                    <a:pt x="158242" y="330784"/>
                  </a:moveTo>
                  <a:lnTo>
                    <a:pt x="123329" y="330784"/>
                  </a:lnTo>
                  <a:lnTo>
                    <a:pt x="123329" y="339598"/>
                  </a:lnTo>
                  <a:lnTo>
                    <a:pt x="158242" y="339598"/>
                  </a:lnTo>
                  <a:lnTo>
                    <a:pt x="158242" y="330784"/>
                  </a:lnTo>
                  <a:close/>
                </a:path>
                <a:path w="1175385" h="897254">
                  <a:moveTo>
                    <a:pt x="216154" y="620725"/>
                  </a:moveTo>
                  <a:lnTo>
                    <a:pt x="181241" y="620725"/>
                  </a:lnTo>
                  <a:lnTo>
                    <a:pt x="181241" y="629539"/>
                  </a:lnTo>
                  <a:lnTo>
                    <a:pt x="216154" y="629539"/>
                  </a:lnTo>
                  <a:lnTo>
                    <a:pt x="216154" y="620725"/>
                  </a:lnTo>
                  <a:close/>
                </a:path>
                <a:path w="1175385" h="897254">
                  <a:moveTo>
                    <a:pt x="218313" y="25984"/>
                  </a:moveTo>
                  <a:lnTo>
                    <a:pt x="183400" y="25984"/>
                  </a:lnTo>
                  <a:lnTo>
                    <a:pt x="183400" y="34798"/>
                  </a:lnTo>
                  <a:lnTo>
                    <a:pt x="218313" y="34798"/>
                  </a:lnTo>
                  <a:lnTo>
                    <a:pt x="218313" y="25984"/>
                  </a:lnTo>
                  <a:close/>
                </a:path>
                <a:path w="1175385" h="897254">
                  <a:moveTo>
                    <a:pt x="219329" y="330784"/>
                  </a:moveTo>
                  <a:lnTo>
                    <a:pt x="184416" y="330784"/>
                  </a:lnTo>
                  <a:lnTo>
                    <a:pt x="184416" y="339598"/>
                  </a:lnTo>
                  <a:lnTo>
                    <a:pt x="219329" y="339598"/>
                  </a:lnTo>
                  <a:lnTo>
                    <a:pt x="219329" y="330784"/>
                  </a:lnTo>
                  <a:close/>
                </a:path>
                <a:path w="1175385" h="897254">
                  <a:moveTo>
                    <a:pt x="277368" y="620725"/>
                  </a:moveTo>
                  <a:lnTo>
                    <a:pt x="242455" y="620725"/>
                  </a:lnTo>
                  <a:lnTo>
                    <a:pt x="242455" y="629539"/>
                  </a:lnTo>
                  <a:lnTo>
                    <a:pt x="277368" y="629539"/>
                  </a:lnTo>
                  <a:lnTo>
                    <a:pt x="277368" y="620725"/>
                  </a:lnTo>
                  <a:close/>
                </a:path>
                <a:path w="1175385" h="897254">
                  <a:moveTo>
                    <a:pt x="279400" y="25984"/>
                  </a:moveTo>
                  <a:lnTo>
                    <a:pt x="244487" y="25984"/>
                  </a:lnTo>
                  <a:lnTo>
                    <a:pt x="244487" y="34798"/>
                  </a:lnTo>
                  <a:lnTo>
                    <a:pt x="279400" y="34798"/>
                  </a:lnTo>
                  <a:lnTo>
                    <a:pt x="279400" y="25984"/>
                  </a:lnTo>
                  <a:close/>
                </a:path>
                <a:path w="1175385" h="897254">
                  <a:moveTo>
                    <a:pt x="280416" y="330784"/>
                  </a:moveTo>
                  <a:lnTo>
                    <a:pt x="245503" y="330784"/>
                  </a:lnTo>
                  <a:lnTo>
                    <a:pt x="245503" y="339598"/>
                  </a:lnTo>
                  <a:lnTo>
                    <a:pt x="280416" y="339598"/>
                  </a:lnTo>
                  <a:lnTo>
                    <a:pt x="280416" y="330784"/>
                  </a:lnTo>
                  <a:close/>
                </a:path>
                <a:path w="1175385" h="897254">
                  <a:moveTo>
                    <a:pt x="338455" y="620725"/>
                  </a:moveTo>
                  <a:lnTo>
                    <a:pt x="303542" y="620725"/>
                  </a:lnTo>
                  <a:lnTo>
                    <a:pt x="303542" y="629539"/>
                  </a:lnTo>
                  <a:lnTo>
                    <a:pt x="338455" y="629539"/>
                  </a:lnTo>
                  <a:lnTo>
                    <a:pt x="338455" y="620725"/>
                  </a:lnTo>
                  <a:close/>
                </a:path>
                <a:path w="1175385" h="897254">
                  <a:moveTo>
                    <a:pt x="340487" y="25984"/>
                  </a:moveTo>
                  <a:lnTo>
                    <a:pt x="305574" y="25984"/>
                  </a:lnTo>
                  <a:lnTo>
                    <a:pt x="305574" y="34798"/>
                  </a:lnTo>
                  <a:lnTo>
                    <a:pt x="340487" y="34798"/>
                  </a:lnTo>
                  <a:lnTo>
                    <a:pt x="340487" y="25984"/>
                  </a:lnTo>
                  <a:close/>
                </a:path>
                <a:path w="1175385" h="897254">
                  <a:moveTo>
                    <a:pt x="341630" y="330784"/>
                  </a:moveTo>
                  <a:lnTo>
                    <a:pt x="306717" y="330784"/>
                  </a:lnTo>
                  <a:lnTo>
                    <a:pt x="306717" y="339598"/>
                  </a:lnTo>
                  <a:lnTo>
                    <a:pt x="341630" y="339598"/>
                  </a:lnTo>
                  <a:lnTo>
                    <a:pt x="341630" y="330784"/>
                  </a:lnTo>
                  <a:close/>
                </a:path>
                <a:path w="1175385" h="897254">
                  <a:moveTo>
                    <a:pt x="399542" y="620725"/>
                  </a:moveTo>
                  <a:lnTo>
                    <a:pt x="364629" y="620725"/>
                  </a:lnTo>
                  <a:lnTo>
                    <a:pt x="364629" y="629539"/>
                  </a:lnTo>
                  <a:lnTo>
                    <a:pt x="399542" y="629539"/>
                  </a:lnTo>
                  <a:lnTo>
                    <a:pt x="399542" y="620725"/>
                  </a:lnTo>
                  <a:close/>
                </a:path>
                <a:path w="1175385" h="897254">
                  <a:moveTo>
                    <a:pt x="401574" y="25984"/>
                  </a:moveTo>
                  <a:lnTo>
                    <a:pt x="366661" y="25984"/>
                  </a:lnTo>
                  <a:lnTo>
                    <a:pt x="366661" y="34798"/>
                  </a:lnTo>
                  <a:lnTo>
                    <a:pt x="401574" y="34798"/>
                  </a:lnTo>
                  <a:lnTo>
                    <a:pt x="401574" y="25984"/>
                  </a:lnTo>
                  <a:close/>
                </a:path>
                <a:path w="1175385" h="897254">
                  <a:moveTo>
                    <a:pt x="402717" y="330784"/>
                  </a:moveTo>
                  <a:lnTo>
                    <a:pt x="367804" y="330784"/>
                  </a:lnTo>
                  <a:lnTo>
                    <a:pt x="367804" y="339598"/>
                  </a:lnTo>
                  <a:lnTo>
                    <a:pt x="402717" y="339598"/>
                  </a:lnTo>
                  <a:lnTo>
                    <a:pt x="402717" y="330784"/>
                  </a:lnTo>
                  <a:close/>
                </a:path>
                <a:path w="1175385" h="897254">
                  <a:moveTo>
                    <a:pt x="460629" y="620725"/>
                  </a:moveTo>
                  <a:lnTo>
                    <a:pt x="425716" y="620725"/>
                  </a:lnTo>
                  <a:lnTo>
                    <a:pt x="425716" y="629539"/>
                  </a:lnTo>
                  <a:lnTo>
                    <a:pt x="460629" y="629539"/>
                  </a:lnTo>
                  <a:lnTo>
                    <a:pt x="460629" y="620725"/>
                  </a:lnTo>
                  <a:close/>
                </a:path>
                <a:path w="1175385" h="897254">
                  <a:moveTo>
                    <a:pt x="462788" y="25984"/>
                  </a:moveTo>
                  <a:lnTo>
                    <a:pt x="427875" y="25984"/>
                  </a:lnTo>
                  <a:lnTo>
                    <a:pt x="427875" y="34798"/>
                  </a:lnTo>
                  <a:lnTo>
                    <a:pt x="462788" y="34798"/>
                  </a:lnTo>
                  <a:lnTo>
                    <a:pt x="462788" y="25984"/>
                  </a:lnTo>
                  <a:close/>
                </a:path>
                <a:path w="1175385" h="897254">
                  <a:moveTo>
                    <a:pt x="463804" y="330784"/>
                  </a:moveTo>
                  <a:lnTo>
                    <a:pt x="428891" y="330784"/>
                  </a:lnTo>
                  <a:lnTo>
                    <a:pt x="428891" y="339598"/>
                  </a:lnTo>
                  <a:lnTo>
                    <a:pt x="463804" y="339598"/>
                  </a:lnTo>
                  <a:lnTo>
                    <a:pt x="463804" y="330784"/>
                  </a:lnTo>
                  <a:close/>
                </a:path>
                <a:path w="1175385" h="897254">
                  <a:moveTo>
                    <a:pt x="521716" y="620725"/>
                  </a:moveTo>
                  <a:lnTo>
                    <a:pt x="486803" y="620725"/>
                  </a:lnTo>
                  <a:lnTo>
                    <a:pt x="486803" y="629539"/>
                  </a:lnTo>
                  <a:lnTo>
                    <a:pt x="521716" y="629539"/>
                  </a:lnTo>
                  <a:lnTo>
                    <a:pt x="521716" y="620725"/>
                  </a:lnTo>
                  <a:close/>
                </a:path>
                <a:path w="1175385" h="897254">
                  <a:moveTo>
                    <a:pt x="523875" y="25984"/>
                  </a:moveTo>
                  <a:lnTo>
                    <a:pt x="488962" y="25984"/>
                  </a:lnTo>
                  <a:lnTo>
                    <a:pt x="488962" y="34798"/>
                  </a:lnTo>
                  <a:lnTo>
                    <a:pt x="523875" y="34798"/>
                  </a:lnTo>
                  <a:lnTo>
                    <a:pt x="523875" y="25984"/>
                  </a:lnTo>
                  <a:close/>
                </a:path>
                <a:path w="1175385" h="897254">
                  <a:moveTo>
                    <a:pt x="524891" y="330784"/>
                  </a:moveTo>
                  <a:lnTo>
                    <a:pt x="489978" y="330784"/>
                  </a:lnTo>
                  <a:lnTo>
                    <a:pt x="489978" y="339598"/>
                  </a:lnTo>
                  <a:lnTo>
                    <a:pt x="524891" y="339598"/>
                  </a:lnTo>
                  <a:lnTo>
                    <a:pt x="524891" y="330784"/>
                  </a:lnTo>
                  <a:close/>
                </a:path>
                <a:path w="1175385" h="897254">
                  <a:moveTo>
                    <a:pt x="582803" y="620725"/>
                  </a:moveTo>
                  <a:lnTo>
                    <a:pt x="547890" y="620725"/>
                  </a:lnTo>
                  <a:lnTo>
                    <a:pt x="547890" y="629539"/>
                  </a:lnTo>
                  <a:lnTo>
                    <a:pt x="582803" y="629539"/>
                  </a:lnTo>
                  <a:lnTo>
                    <a:pt x="582803" y="620725"/>
                  </a:lnTo>
                  <a:close/>
                </a:path>
                <a:path w="1175385" h="897254">
                  <a:moveTo>
                    <a:pt x="584962" y="25984"/>
                  </a:moveTo>
                  <a:lnTo>
                    <a:pt x="550049" y="25984"/>
                  </a:lnTo>
                  <a:lnTo>
                    <a:pt x="550049" y="34798"/>
                  </a:lnTo>
                  <a:lnTo>
                    <a:pt x="584962" y="34798"/>
                  </a:lnTo>
                  <a:lnTo>
                    <a:pt x="584962" y="25984"/>
                  </a:lnTo>
                  <a:close/>
                </a:path>
                <a:path w="1175385" h="897254">
                  <a:moveTo>
                    <a:pt x="585978" y="330784"/>
                  </a:moveTo>
                  <a:lnTo>
                    <a:pt x="551065" y="330784"/>
                  </a:lnTo>
                  <a:lnTo>
                    <a:pt x="551065" y="339598"/>
                  </a:lnTo>
                  <a:lnTo>
                    <a:pt x="585978" y="339598"/>
                  </a:lnTo>
                  <a:lnTo>
                    <a:pt x="585978" y="330784"/>
                  </a:lnTo>
                  <a:close/>
                </a:path>
                <a:path w="1175385" h="897254">
                  <a:moveTo>
                    <a:pt x="615911" y="620725"/>
                  </a:moveTo>
                  <a:lnTo>
                    <a:pt x="609104" y="620725"/>
                  </a:lnTo>
                  <a:lnTo>
                    <a:pt x="609104" y="629539"/>
                  </a:lnTo>
                  <a:lnTo>
                    <a:pt x="615911" y="629539"/>
                  </a:lnTo>
                  <a:lnTo>
                    <a:pt x="615911" y="620725"/>
                  </a:lnTo>
                  <a:close/>
                </a:path>
                <a:path w="1175385" h="897254">
                  <a:moveTo>
                    <a:pt x="617943" y="25984"/>
                  </a:moveTo>
                  <a:lnTo>
                    <a:pt x="611136" y="25984"/>
                  </a:lnTo>
                  <a:lnTo>
                    <a:pt x="611136" y="34798"/>
                  </a:lnTo>
                  <a:lnTo>
                    <a:pt x="617943" y="34798"/>
                  </a:lnTo>
                  <a:lnTo>
                    <a:pt x="617943" y="25984"/>
                  </a:lnTo>
                  <a:close/>
                </a:path>
                <a:path w="1175385" h="897254">
                  <a:moveTo>
                    <a:pt x="635393" y="330962"/>
                  </a:moveTo>
                  <a:lnTo>
                    <a:pt x="630821" y="323469"/>
                  </a:lnTo>
                  <a:lnTo>
                    <a:pt x="619010" y="330835"/>
                  </a:lnTo>
                  <a:lnTo>
                    <a:pt x="612152" y="330708"/>
                  </a:lnTo>
                  <a:lnTo>
                    <a:pt x="612152" y="339598"/>
                  </a:lnTo>
                  <a:lnTo>
                    <a:pt x="619010" y="339598"/>
                  </a:lnTo>
                  <a:lnTo>
                    <a:pt x="619010" y="333883"/>
                  </a:lnTo>
                  <a:lnTo>
                    <a:pt x="620026" y="335407"/>
                  </a:lnTo>
                  <a:lnTo>
                    <a:pt x="620026" y="339725"/>
                  </a:lnTo>
                  <a:lnTo>
                    <a:pt x="625360" y="339725"/>
                  </a:lnTo>
                  <a:lnTo>
                    <a:pt x="625233" y="337312"/>
                  </a:lnTo>
                  <a:lnTo>
                    <a:pt x="635393" y="330962"/>
                  </a:lnTo>
                  <a:close/>
                </a:path>
                <a:path w="1175385" h="897254">
                  <a:moveTo>
                    <a:pt x="687463" y="298704"/>
                  </a:moveTo>
                  <a:lnTo>
                    <a:pt x="682891" y="291084"/>
                  </a:lnTo>
                  <a:lnTo>
                    <a:pt x="653173" y="309626"/>
                  </a:lnTo>
                  <a:lnTo>
                    <a:pt x="657745" y="317119"/>
                  </a:lnTo>
                  <a:lnTo>
                    <a:pt x="687463" y="298704"/>
                  </a:lnTo>
                  <a:close/>
                </a:path>
                <a:path w="1175385" h="897254">
                  <a:moveTo>
                    <a:pt x="707910" y="352679"/>
                  </a:moveTo>
                  <a:lnTo>
                    <a:pt x="692975" y="343789"/>
                  </a:lnTo>
                  <a:lnTo>
                    <a:pt x="689356" y="341630"/>
                  </a:lnTo>
                  <a:lnTo>
                    <a:pt x="685304" y="339217"/>
                  </a:lnTo>
                  <a:lnTo>
                    <a:pt x="686447" y="339090"/>
                  </a:lnTo>
                  <a:lnTo>
                    <a:pt x="686320" y="330327"/>
                  </a:lnTo>
                  <a:lnTo>
                    <a:pt x="675144" y="330454"/>
                  </a:lnTo>
                  <a:lnTo>
                    <a:pt x="675068" y="339229"/>
                  </a:lnTo>
                  <a:lnTo>
                    <a:pt x="673874" y="341630"/>
                  </a:lnTo>
                  <a:lnTo>
                    <a:pt x="671715" y="339344"/>
                  </a:lnTo>
                  <a:lnTo>
                    <a:pt x="675068" y="339229"/>
                  </a:lnTo>
                  <a:lnTo>
                    <a:pt x="675068" y="330466"/>
                  </a:lnTo>
                  <a:lnTo>
                    <a:pt x="663841" y="330581"/>
                  </a:lnTo>
                  <a:lnTo>
                    <a:pt x="656742" y="322707"/>
                  </a:lnTo>
                  <a:lnTo>
                    <a:pt x="655713" y="321564"/>
                  </a:lnTo>
                  <a:lnTo>
                    <a:pt x="654443" y="322707"/>
                  </a:lnTo>
                  <a:lnTo>
                    <a:pt x="655332" y="321183"/>
                  </a:lnTo>
                  <a:lnTo>
                    <a:pt x="654697" y="320802"/>
                  </a:lnTo>
                  <a:lnTo>
                    <a:pt x="652538" y="324485"/>
                  </a:lnTo>
                  <a:lnTo>
                    <a:pt x="649236" y="327533"/>
                  </a:lnTo>
                  <a:lnTo>
                    <a:pt x="652030" y="330708"/>
                  </a:lnTo>
                  <a:lnTo>
                    <a:pt x="651395" y="330708"/>
                  </a:lnTo>
                  <a:lnTo>
                    <a:pt x="651522" y="339471"/>
                  </a:lnTo>
                  <a:lnTo>
                    <a:pt x="660031" y="339471"/>
                  </a:lnTo>
                  <a:lnTo>
                    <a:pt x="671461" y="352044"/>
                  </a:lnTo>
                  <a:lnTo>
                    <a:pt x="677811" y="346075"/>
                  </a:lnTo>
                  <a:lnTo>
                    <a:pt x="675779" y="343789"/>
                  </a:lnTo>
                  <a:lnTo>
                    <a:pt x="703465" y="360299"/>
                  </a:lnTo>
                  <a:lnTo>
                    <a:pt x="707910" y="352679"/>
                  </a:lnTo>
                  <a:close/>
                </a:path>
                <a:path w="1175385" h="897254">
                  <a:moveTo>
                    <a:pt x="719213" y="391414"/>
                  </a:moveTo>
                  <a:lnTo>
                    <a:pt x="695718" y="365506"/>
                  </a:lnTo>
                  <a:lnTo>
                    <a:pt x="689241" y="371475"/>
                  </a:lnTo>
                  <a:lnTo>
                    <a:pt x="712863" y="397383"/>
                  </a:lnTo>
                  <a:lnTo>
                    <a:pt x="719213" y="391414"/>
                  </a:lnTo>
                  <a:close/>
                </a:path>
                <a:path w="1175385" h="897254">
                  <a:moveTo>
                    <a:pt x="739533" y="266319"/>
                  </a:moveTo>
                  <a:lnTo>
                    <a:pt x="734961" y="258826"/>
                  </a:lnTo>
                  <a:lnTo>
                    <a:pt x="705116" y="277241"/>
                  </a:lnTo>
                  <a:lnTo>
                    <a:pt x="709815" y="284734"/>
                  </a:lnTo>
                  <a:lnTo>
                    <a:pt x="739533" y="266319"/>
                  </a:lnTo>
                  <a:close/>
                </a:path>
                <a:path w="1175385" h="897254">
                  <a:moveTo>
                    <a:pt x="747534" y="338709"/>
                  </a:moveTo>
                  <a:lnTo>
                    <a:pt x="747407" y="329946"/>
                  </a:lnTo>
                  <a:lnTo>
                    <a:pt x="712482" y="330200"/>
                  </a:lnTo>
                  <a:lnTo>
                    <a:pt x="712609" y="338963"/>
                  </a:lnTo>
                  <a:lnTo>
                    <a:pt x="747534" y="338709"/>
                  </a:lnTo>
                  <a:close/>
                </a:path>
                <a:path w="1175385" h="897254">
                  <a:moveTo>
                    <a:pt x="760488" y="384175"/>
                  </a:moveTo>
                  <a:lnTo>
                    <a:pt x="730516" y="366268"/>
                  </a:lnTo>
                  <a:lnTo>
                    <a:pt x="726071" y="373761"/>
                  </a:lnTo>
                  <a:lnTo>
                    <a:pt x="756043" y="391795"/>
                  </a:lnTo>
                  <a:lnTo>
                    <a:pt x="760488" y="384175"/>
                  </a:lnTo>
                  <a:close/>
                </a:path>
                <a:path w="1175385" h="897254">
                  <a:moveTo>
                    <a:pt x="760615" y="436880"/>
                  </a:moveTo>
                  <a:lnTo>
                    <a:pt x="736993" y="410972"/>
                  </a:lnTo>
                  <a:lnTo>
                    <a:pt x="730643" y="416814"/>
                  </a:lnTo>
                  <a:lnTo>
                    <a:pt x="754265" y="442849"/>
                  </a:lnTo>
                  <a:lnTo>
                    <a:pt x="760615" y="436880"/>
                  </a:lnTo>
                  <a:close/>
                </a:path>
                <a:path w="1175385" h="897254">
                  <a:moveTo>
                    <a:pt x="791476" y="233934"/>
                  </a:moveTo>
                  <a:lnTo>
                    <a:pt x="787031" y="226441"/>
                  </a:lnTo>
                  <a:lnTo>
                    <a:pt x="757186" y="244856"/>
                  </a:lnTo>
                  <a:lnTo>
                    <a:pt x="761885" y="252476"/>
                  </a:lnTo>
                  <a:lnTo>
                    <a:pt x="791476" y="233934"/>
                  </a:lnTo>
                  <a:close/>
                </a:path>
                <a:path w="1175385" h="897254">
                  <a:moveTo>
                    <a:pt x="802017" y="482346"/>
                  </a:moveTo>
                  <a:lnTo>
                    <a:pt x="778395" y="456311"/>
                  </a:lnTo>
                  <a:lnTo>
                    <a:pt x="771918" y="462280"/>
                  </a:lnTo>
                  <a:lnTo>
                    <a:pt x="795667" y="488315"/>
                  </a:lnTo>
                  <a:lnTo>
                    <a:pt x="802017" y="482346"/>
                  </a:lnTo>
                  <a:close/>
                </a:path>
                <a:path w="1175385" h="897254">
                  <a:moveTo>
                    <a:pt x="808621" y="338201"/>
                  </a:moveTo>
                  <a:lnTo>
                    <a:pt x="808494" y="329311"/>
                  </a:lnTo>
                  <a:lnTo>
                    <a:pt x="773569" y="329565"/>
                  </a:lnTo>
                  <a:lnTo>
                    <a:pt x="773696" y="338455"/>
                  </a:lnTo>
                  <a:lnTo>
                    <a:pt x="808621" y="338201"/>
                  </a:lnTo>
                  <a:close/>
                </a:path>
                <a:path w="1175385" h="897254">
                  <a:moveTo>
                    <a:pt x="813066" y="415671"/>
                  </a:moveTo>
                  <a:lnTo>
                    <a:pt x="783094" y="397764"/>
                  </a:lnTo>
                  <a:lnTo>
                    <a:pt x="778649" y="405257"/>
                  </a:lnTo>
                  <a:lnTo>
                    <a:pt x="808621" y="423291"/>
                  </a:lnTo>
                  <a:lnTo>
                    <a:pt x="813066" y="415671"/>
                  </a:lnTo>
                  <a:close/>
                </a:path>
                <a:path w="1175385" h="897254">
                  <a:moveTo>
                    <a:pt x="843419" y="527685"/>
                  </a:moveTo>
                  <a:lnTo>
                    <a:pt x="819797" y="501777"/>
                  </a:lnTo>
                  <a:lnTo>
                    <a:pt x="813320" y="507746"/>
                  </a:lnTo>
                  <a:lnTo>
                    <a:pt x="836942" y="533654"/>
                  </a:lnTo>
                  <a:lnTo>
                    <a:pt x="843419" y="527685"/>
                  </a:lnTo>
                  <a:close/>
                </a:path>
                <a:path w="1175385" h="897254">
                  <a:moveTo>
                    <a:pt x="843673" y="201549"/>
                  </a:moveTo>
                  <a:lnTo>
                    <a:pt x="838974" y="194056"/>
                  </a:lnTo>
                  <a:lnTo>
                    <a:pt x="809383" y="212598"/>
                  </a:lnTo>
                  <a:lnTo>
                    <a:pt x="813828" y="220091"/>
                  </a:lnTo>
                  <a:lnTo>
                    <a:pt x="843673" y="201549"/>
                  </a:lnTo>
                  <a:close/>
                </a:path>
                <a:path w="1175385" h="897254">
                  <a:moveTo>
                    <a:pt x="865644" y="447167"/>
                  </a:moveTo>
                  <a:lnTo>
                    <a:pt x="835545" y="429133"/>
                  </a:lnTo>
                  <a:lnTo>
                    <a:pt x="831100" y="436753"/>
                  </a:lnTo>
                  <a:lnTo>
                    <a:pt x="861199" y="454787"/>
                  </a:lnTo>
                  <a:lnTo>
                    <a:pt x="865644" y="447167"/>
                  </a:lnTo>
                  <a:close/>
                </a:path>
                <a:path w="1175385" h="897254">
                  <a:moveTo>
                    <a:pt x="869708" y="328803"/>
                  </a:moveTo>
                  <a:lnTo>
                    <a:pt x="834783" y="329057"/>
                  </a:lnTo>
                  <a:lnTo>
                    <a:pt x="834783" y="337947"/>
                  </a:lnTo>
                  <a:lnTo>
                    <a:pt x="869708" y="337693"/>
                  </a:lnTo>
                  <a:lnTo>
                    <a:pt x="869708" y="328803"/>
                  </a:lnTo>
                  <a:close/>
                </a:path>
                <a:path w="1175385" h="897254">
                  <a:moveTo>
                    <a:pt x="884694" y="573151"/>
                  </a:moveTo>
                  <a:lnTo>
                    <a:pt x="861199" y="547243"/>
                  </a:lnTo>
                  <a:lnTo>
                    <a:pt x="854722" y="553212"/>
                  </a:lnTo>
                  <a:lnTo>
                    <a:pt x="878344" y="579120"/>
                  </a:lnTo>
                  <a:lnTo>
                    <a:pt x="884694" y="573151"/>
                  </a:lnTo>
                  <a:close/>
                </a:path>
                <a:path w="1175385" h="897254">
                  <a:moveTo>
                    <a:pt x="895616" y="169164"/>
                  </a:moveTo>
                  <a:lnTo>
                    <a:pt x="891171" y="161671"/>
                  </a:lnTo>
                  <a:lnTo>
                    <a:pt x="861326" y="180213"/>
                  </a:lnTo>
                  <a:lnTo>
                    <a:pt x="865898" y="187706"/>
                  </a:lnTo>
                  <a:lnTo>
                    <a:pt x="895616" y="169164"/>
                  </a:lnTo>
                  <a:close/>
                </a:path>
                <a:path w="1175385" h="897254">
                  <a:moveTo>
                    <a:pt x="918222" y="478663"/>
                  </a:moveTo>
                  <a:lnTo>
                    <a:pt x="888123" y="460629"/>
                  </a:lnTo>
                  <a:lnTo>
                    <a:pt x="883678" y="468249"/>
                  </a:lnTo>
                  <a:lnTo>
                    <a:pt x="913777" y="486283"/>
                  </a:lnTo>
                  <a:lnTo>
                    <a:pt x="918222" y="478663"/>
                  </a:lnTo>
                  <a:close/>
                </a:path>
                <a:path w="1175385" h="897254">
                  <a:moveTo>
                    <a:pt x="926096" y="618490"/>
                  </a:moveTo>
                  <a:lnTo>
                    <a:pt x="902601" y="592582"/>
                  </a:lnTo>
                  <a:lnTo>
                    <a:pt x="896124" y="598551"/>
                  </a:lnTo>
                  <a:lnTo>
                    <a:pt x="919746" y="624586"/>
                  </a:lnTo>
                  <a:lnTo>
                    <a:pt x="926096" y="618490"/>
                  </a:lnTo>
                  <a:close/>
                </a:path>
                <a:path w="1175385" h="897254">
                  <a:moveTo>
                    <a:pt x="930795" y="328295"/>
                  </a:moveTo>
                  <a:lnTo>
                    <a:pt x="895870" y="328676"/>
                  </a:lnTo>
                  <a:lnTo>
                    <a:pt x="895870" y="337439"/>
                  </a:lnTo>
                  <a:lnTo>
                    <a:pt x="930795" y="337058"/>
                  </a:lnTo>
                  <a:lnTo>
                    <a:pt x="930795" y="328295"/>
                  </a:lnTo>
                  <a:close/>
                </a:path>
                <a:path w="1175385" h="897254">
                  <a:moveTo>
                    <a:pt x="947686" y="136906"/>
                  </a:moveTo>
                  <a:lnTo>
                    <a:pt x="943114" y="129413"/>
                  </a:lnTo>
                  <a:lnTo>
                    <a:pt x="913396" y="147828"/>
                  </a:lnTo>
                  <a:lnTo>
                    <a:pt x="917968" y="155321"/>
                  </a:lnTo>
                  <a:lnTo>
                    <a:pt x="947686" y="136906"/>
                  </a:lnTo>
                  <a:close/>
                </a:path>
                <a:path w="1175385" h="897254">
                  <a:moveTo>
                    <a:pt x="967498" y="663956"/>
                  </a:moveTo>
                  <a:lnTo>
                    <a:pt x="944003" y="638048"/>
                  </a:lnTo>
                  <a:lnTo>
                    <a:pt x="937526" y="644017"/>
                  </a:lnTo>
                  <a:lnTo>
                    <a:pt x="961148" y="669925"/>
                  </a:lnTo>
                  <a:lnTo>
                    <a:pt x="967498" y="663956"/>
                  </a:lnTo>
                  <a:close/>
                </a:path>
                <a:path w="1175385" h="897254">
                  <a:moveTo>
                    <a:pt x="970800" y="510159"/>
                  </a:moveTo>
                  <a:lnTo>
                    <a:pt x="940701" y="492125"/>
                  </a:lnTo>
                  <a:lnTo>
                    <a:pt x="936256" y="499745"/>
                  </a:lnTo>
                  <a:lnTo>
                    <a:pt x="966228" y="517779"/>
                  </a:lnTo>
                  <a:lnTo>
                    <a:pt x="970800" y="510159"/>
                  </a:lnTo>
                  <a:close/>
                </a:path>
                <a:path w="1175385" h="897254">
                  <a:moveTo>
                    <a:pt x="992009" y="336677"/>
                  </a:moveTo>
                  <a:lnTo>
                    <a:pt x="991882" y="327914"/>
                  </a:lnTo>
                  <a:lnTo>
                    <a:pt x="956957" y="328168"/>
                  </a:lnTo>
                  <a:lnTo>
                    <a:pt x="957084" y="336931"/>
                  </a:lnTo>
                  <a:lnTo>
                    <a:pt x="992009" y="336677"/>
                  </a:lnTo>
                  <a:close/>
                </a:path>
                <a:path w="1175385" h="897254">
                  <a:moveTo>
                    <a:pt x="999756" y="104521"/>
                  </a:moveTo>
                  <a:lnTo>
                    <a:pt x="995184" y="97028"/>
                  </a:lnTo>
                  <a:lnTo>
                    <a:pt x="965466" y="115443"/>
                  </a:lnTo>
                  <a:lnTo>
                    <a:pt x="970038" y="123063"/>
                  </a:lnTo>
                  <a:lnTo>
                    <a:pt x="999756" y="104521"/>
                  </a:lnTo>
                  <a:close/>
                </a:path>
                <a:path w="1175385" h="897254">
                  <a:moveTo>
                    <a:pt x="1009027" y="709422"/>
                  </a:moveTo>
                  <a:lnTo>
                    <a:pt x="985278" y="683514"/>
                  </a:lnTo>
                  <a:lnTo>
                    <a:pt x="978801" y="689483"/>
                  </a:lnTo>
                  <a:lnTo>
                    <a:pt x="1002550" y="715391"/>
                  </a:lnTo>
                  <a:lnTo>
                    <a:pt x="1009027" y="709422"/>
                  </a:lnTo>
                  <a:close/>
                </a:path>
                <a:path w="1175385" h="897254">
                  <a:moveTo>
                    <a:pt x="1023251" y="541655"/>
                  </a:moveTo>
                  <a:lnTo>
                    <a:pt x="993279" y="523621"/>
                  </a:lnTo>
                  <a:lnTo>
                    <a:pt x="988834" y="531241"/>
                  </a:lnTo>
                  <a:lnTo>
                    <a:pt x="1018806" y="549275"/>
                  </a:lnTo>
                  <a:lnTo>
                    <a:pt x="1023251" y="541655"/>
                  </a:lnTo>
                  <a:close/>
                </a:path>
                <a:path w="1175385" h="897254">
                  <a:moveTo>
                    <a:pt x="1050302" y="754888"/>
                  </a:moveTo>
                  <a:lnTo>
                    <a:pt x="1026680" y="728853"/>
                  </a:lnTo>
                  <a:lnTo>
                    <a:pt x="1020203" y="734822"/>
                  </a:lnTo>
                  <a:lnTo>
                    <a:pt x="1043952" y="760857"/>
                  </a:lnTo>
                  <a:lnTo>
                    <a:pt x="1050302" y="754888"/>
                  </a:lnTo>
                  <a:close/>
                </a:path>
                <a:path w="1175385" h="897254">
                  <a:moveTo>
                    <a:pt x="1051826" y="72136"/>
                  </a:moveTo>
                  <a:lnTo>
                    <a:pt x="1047254" y="64643"/>
                  </a:lnTo>
                  <a:lnTo>
                    <a:pt x="1017409" y="83185"/>
                  </a:lnTo>
                  <a:lnTo>
                    <a:pt x="1022108" y="90678"/>
                  </a:lnTo>
                  <a:lnTo>
                    <a:pt x="1051826" y="72136"/>
                  </a:lnTo>
                  <a:close/>
                </a:path>
                <a:path w="1175385" h="897254">
                  <a:moveTo>
                    <a:pt x="1053096" y="336169"/>
                  </a:moveTo>
                  <a:lnTo>
                    <a:pt x="1052969" y="327279"/>
                  </a:lnTo>
                  <a:lnTo>
                    <a:pt x="1018044" y="327533"/>
                  </a:lnTo>
                  <a:lnTo>
                    <a:pt x="1018171" y="336423"/>
                  </a:lnTo>
                  <a:lnTo>
                    <a:pt x="1053096" y="336169"/>
                  </a:lnTo>
                  <a:close/>
                </a:path>
                <a:path w="1175385" h="897254">
                  <a:moveTo>
                    <a:pt x="1075829" y="573151"/>
                  </a:moveTo>
                  <a:lnTo>
                    <a:pt x="1045857" y="555117"/>
                  </a:lnTo>
                  <a:lnTo>
                    <a:pt x="1041412" y="562737"/>
                  </a:lnTo>
                  <a:lnTo>
                    <a:pt x="1071384" y="580771"/>
                  </a:lnTo>
                  <a:lnTo>
                    <a:pt x="1075829" y="573151"/>
                  </a:lnTo>
                  <a:close/>
                </a:path>
                <a:path w="1175385" h="897254">
                  <a:moveTo>
                    <a:pt x="1091704" y="800354"/>
                  </a:moveTo>
                  <a:lnTo>
                    <a:pt x="1068082" y="774319"/>
                  </a:lnTo>
                  <a:lnTo>
                    <a:pt x="1061605" y="780288"/>
                  </a:lnTo>
                  <a:lnTo>
                    <a:pt x="1085227" y="806196"/>
                  </a:lnTo>
                  <a:lnTo>
                    <a:pt x="1091704" y="800354"/>
                  </a:lnTo>
                  <a:close/>
                </a:path>
                <a:path w="1175385" h="897254">
                  <a:moveTo>
                    <a:pt x="1103896" y="39878"/>
                  </a:moveTo>
                  <a:lnTo>
                    <a:pt x="1099197" y="32385"/>
                  </a:lnTo>
                  <a:lnTo>
                    <a:pt x="1069606" y="50800"/>
                  </a:lnTo>
                  <a:lnTo>
                    <a:pt x="1074051" y="58293"/>
                  </a:lnTo>
                  <a:lnTo>
                    <a:pt x="1103896" y="39878"/>
                  </a:lnTo>
                  <a:close/>
                </a:path>
                <a:path w="1175385" h="897254">
                  <a:moveTo>
                    <a:pt x="1114183" y="335661"/>
                  </a:moveTo>
                  <a:lnTo>
                    <a:pt x="1114056" y="326771"/>
                  </a:lnTo>
                  <a:lnTo>
                    <a:pt x="1079131" y="327152"/>
                  </a:lnTo>
                  <a:lnTo>
                    <a:pt x="1079258" y="335915"/>
                  </a:lnTo>
                  <a:lnTo>
                    <a:pt x="1114183" y="335661"/>
                  </a:lnTo>
                  <a:close/>
                </a:path>
                <a:path w="1175385" h="897254">
                  <a:moveTo>
                    <a:pt x="1128534" y="604647"/>
                  </a:moveTo>
                  <a:lnTo>
                    <a:pt x="1098435" y="586613"/>
                  </a:lnTo>
                  <a:lnTo>
                    <a:pt x="1093863" y="594233"/>
                  </a:lnTo>
                  <a:lnTo>
                    <a:pt x="1124089" y="612140"/>
                  </a:lnTo>
                  <a:lnTo>
                    <a:pt x="1128534" y="604647"/>
                  </a:lnTo>
                  <a:close/>
                </a:path>
                <a:path w="1175385" h="897254">
                  <a:moveTo>
                    <a:pt x="1133106" y="845693"/>
                  </a:moveTo>
                  <a:lnTo>
                    <a:pt x="1109484" y="819658"/>
                  </a:lnTo>
                  <a:lnTo>
                    <a:pt x="1103007" y="825754"/>
                  </a:lnTo>
                  <a:lnTo>
                    <a:pt x="1126629" y="851662"/>
                  </a:lnTo>
                  <a:lnTo>
                    <a:pt x="1133106" y="845693"/>
                  </a:lnTo>
                  <a:close/>
                </a:path>
                <a:path w="1175385" h="897254">
                  <a:moveTo>
                    <a:pt x="1155966" y="7493"/>
                  </a:moveTo>
                  <a:lnTo>
                    <a:pt x="1151394" y="0"/>
                  </a:lnTo>
                  <a:lnTo>
                    <a:pt x="1121549" y="18542"/>
                  </a:lnTo>
                  <a:lnTo>
                    <a:pt x="1126121" y="26035"/>
                  </a:lnTo>
                  <a:lnTo>
                    <a:pt x="1155966" y="7493"/>
                  </a:lnTo>
                  <a:close/>
                </a:path>
                <a:path w="1175385" h="897254">
                  <a:moveTo>
                    <a:pt x="1174508" y="891159"/>
                  </a:moveTo>
                  <a:lnTo>
                    <a:pt x="1150886" y="865124"/>
                  </a:lnTo>
                  <a:lnTo>
                    <a:pt x="1144409" y="871093"/>
                  </a:lnTo>
                  <a:lnTo>
                    <a:pt x="1168031" y="897001"/>
                  </a:lnTo>
                  <a:lnTo>
                    <a:pt x="1174508" y="891159"/>
                  </a:lnTo>
                  <a:close/>
                </a:path>
                <a:path w="1175385" h="897254">
                  <a:moveTo>
                    <a:pt x="1175270" y="335153"/>
                  </a:moveTo>
                  <a:lnTo>
                    <a:pt x="1175143" y="326390"/>
                  </a:lnTo>
                  <a:lnTo>
                    <a:pt x="1140218" y="326644"/>
                  </a:lnTo>
                  <a:lnTo>
                    <a:pt x="1140345" y="335407"/>
                  </a:lnTo>
                  <a:lnTo>
                    <a:pt x="1175270" y="335153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464812" y="1946147"/>
              <a:ext cx="823594" cy="2185670"/>
            </a:xfrm>
            <a:custGeom>
              <a:avLst/>
              <a:gdLst/>
              <a:ahLst/>
              <a:cxnLst/>
              <a:rect l="l" t="t" r="r" b="b"/>
              <a:pathLst>
                <a:path w="823595" h="2185670">
                  <a:moveTo>
                    <a:pt x="35052" y="756666"/>
                  </a:moveTo>
                  <a:lnTo>
                    <a:pt x="34925" y="747903"/>
                  </a:lnTo>
                  <a:lnTo>
                    <a:pt x="0" y="748157"/>
                  </a:lnTo>
                  <a:lnTo>
                    <a:pt x="127" y="756920"/>
                  </a:lnTo>
                  <a:lnTo>
                    <a:pt x="35052" y="756666"/>
                  </a:lnTo>
                  <a:close/>
                </a:path>
                <a:path w="823595" h="2185670">
                  <a:moveTo>
                    <a:pt x="40767" y="1057656"/>
                  </a:moveTo>
                  <a:lnTo>
                    <a:pt x="10795" y="1039622"/>
                  </a:lnTo>
                  <a:lnTo>
                    <a:pt x="6350" y="1047242"/>
                  </a:lnTo>
                  <a:lnTo>
                    <a:pt x="36322" y="1065149"/>
                  </a:lnTo>
                  <a:lnTo>
                    <a:pt x="40767" y="1057656"/>
                  </a:lnTo>
                  <a:close/>
                </a:path>
                <a:path w="823595" h="2185670">
                  <a:moveTo>
                    <a:pt x="67691" y="396748"/>
                  </a:moveTo>
                  <a:lnTo>
                    <a:pt x="63119" y="389255"/>
                  </a:lnTo>
                  <a:lnTo>
                    <a:pt x="33401" y="407670"/>
                  </a:lnTo>
                  <a:lnTo>
                    <a:pt x="37973" y="415163"/>
                  </a:lnTo>
                  <a:lnTo>
                    <a:pt x="67691" y="396748"/>
                  </a:lnTo>
                  <a:close/>
                </a:path>
                <a:path w="823595" h="2185670">
                  <a:moveTo>
                    <a:pt x="75692" y="1358138"/>
                  </a:moveTo>
                  <a:lnTo>
                    <a:pt x="51943" y="1332103"/>
                  </a:lnTo>
                  <a:lnTo>
                    <a:pt x="45593" y="1338072"/>
                  </a:lnTo>
                  <a:lnTo>
                    <a:pt x="69215" y="1364107"/>
                  </a:lnTo>
                  <a:lnTo>
                    <a:pt x="75692" y="1358138"/>
                  </a:lnTo>
                  <a:close/>
                </a:path>
                <a:path w="823595" h="2185670">
                  <a:moveTo>
                    <a:pt x="93345" y="1089152"/>
                  </a:moveTo>
                  <a:lnTo>
                    <a:pt x="63373" y="1071118"/>
                  </a:lnTo>
                  <a:lnTo>
                    <a:pt x="58928" y="1078738"/>
                  </a:lnTo>
                  <a:lnTo>
                    <a:pt x="88900" y="1096645"/>
                  </a:lnTo>
                  <a:lnTo>
                    <a:pt x="93345" y="1089152"/>
                  </a:lnTo>
                  <a:close/>
                </a:path>
                <a:path w="823595" h="2185670">
                  <a:moveTo>
                    <a:pt x="96139" y="747395"/>
                  </a:moveTo>
                  <a:lnTo>
                    <a:pt x="61214" y="747649"/>
                  </a:lnTo>
                  <a:lnTo>
                    <a:pt x="61214" y="756412"/>
                  </a:lnTo>
                  <a:lnTo>
                    <a:pt x="96139" y="756158"/>
                  </a:lnTo>
                  <a:lnTo>
                    <a:pt x="96139" y="747395"/>
                  </a:lnTo>
                  <a:close/>
                </a:path>
                <a:path w="823595" h="2185670">
                  <a:moveTo>
                    <a:pt x="117094" y="1403477"/>
                  </a:moveTo>
                  <a:lnTo>
                    <a:pt x="93345" y="1377569"/>
                  </a:lnTo>
                  <a:lnTo>
                    <a:pt x="86868" y="1383538"/>
                  </a:lnTo>
                  <a:lnTo>
                    <a:pt x="110617" y="1409446"/>
                  </a:lnTo>
                  <a:lnTo>
                    <a:pt x="117094" y="1403477"/>
                  </a:lnTo>
                  <a:close/>
                </a:path>
                <a:path w="823595" h="2185670">
                  <a:moveTo>
                    <a:pt x="119761" y="364363"/>
                  </a:moveTo>
                  <a:lnTo>
                    <a:pt x="115189" y="356870"/>
                  </a:lnTo>
                  <a:lnTo>
                    <a:pt x="85471" y="375285"/>
                  </a:lnTo>
                  <a:lnTo>
                    <a:pt x="90043" y="382905"/>
                  </a:lnTo>
                  <a:lnTo>
                    <a:pt x="119761" y="364363"/>
                  </a:lnTo>
                  <a:close/>
                </a:path>
                <a:path w="823595" h="2185670">
                  <a:moveTo>
                    <a:pt x="145923" y="1120521"/>
                  </a:moveTo>
                  <a:lnTo>
                    <a:pt x="115951" y="1102614"/>
                  </a:lnTo>
                  <a:lnTo>
                    <a:pt x="111506" y="1110107"/>
                  </a:lnTo>
                  <a:lnTo>
                    <a:pt x="141478" y="1128141"/>
                  </a:lnTo>
                  <a:lnTo>
                    <a:pt x="145923" y="1120521"/>
                  </a:lnTo>
                  <a:close/>
                </a:path>
                <a:path w="823595" h="2185670">
                  <a:moveTo>
                    <a:pt x="157226" y="746760"/>
                  </a:moveTo>
                  <a:lnTo>
                    <a:pt x="122301" y="747141"/>
                  </a:lnTo>
                  <a:lnTo>
                    <a:pt x="122428" y="755904"/>
                  </a:lnTo>
                  <a:lnTo>
                    <a:pt x="157226" y="755650"/>
                  </a:lnTo>
                  <a:lnTo>
                    <a:pt x="157226" y="746760"/>
                  </a:lnTo>
                  <a:close/>
                </a:path>
                <a:path w="823595" h="2185670">
                  <a:moveTo>
                    <a:pt x="158369" y="1448943"/>
                  </a:moveTo>
                  <a:lnTo>
                    <a:pt x="134747" y="1423035"/>
                  </a:lnTo>
                  <a:lnTo>
                    <a:pt x="128270" y="1428877"/>
                  </a:lnTo>
                  <a:lnTo>
                    <a:pt x="152019" y="1454912"/>
                  </a:lnTo>
                  <a:lnTo>
                    <a:pt x="158369" y="1448943"/>
                  </a:lnTo>
                  <a:close/>
                </a:path>
                <a:path w="823595" h="2185670">
                  <a:moveTo>
                    <a:pt x="171831" y="331978"/>
                  </a:moveTo>
                  <a:lnTo>
                    <a:pt x="167259" y="324485"/>
                  </a:lnTo>
                  <a:lnTo>
                    <a:pt x="137541" y="343027"/>
                  </a:lnTo>
                  <a:lnTo>
                    <a:pt x="142113" y="350520"/>
                  </a:lnTo>
                  <a:lnTo>
                    <a:pt x="171831" y="331978"/>
                  </a:lnTo>
                  <a:close/>
                </a:path>
                <a:path w="823595" h="2185670">
                  <a:moveTo>
                    <a:pt x="198501" y="1152017"/>
                  </a:moveTo>
                  <a:lnTo>
                    <a:pt x="168402" y="1134110"/>
                  </a:lnTo>
                  <a:lnTo>
                    <a:pt x="163957" y="1141603"/>
                  </a:lnTo>
                  <a:lnTo>
                    <a:pt x="194056" y="1159637"/>
                  </a:lnTo>
                  <a:lnTo>
                    <a:pt x="198501" y="1152017"/>
                  </a:lnTo>
                  <a:close/>
                </a:path>
                <a:path w="823595" h="2185670">
                  <a:moveTo>
                    <a:pt x="199771" y="1494282"/>
                  </a:moveTo>
                  <a:lnTo>
                    <a:pt x="176149" y="1468374"/>
                  </a:lnTo>
                  <a:lnTo>
                    <a:pt x="169672" y="1474343"/>
                  </a:lnTo>
                  <a:lnTo>
                    <a:pt x="193294" y="1500378"/>
                  </a:lnTo>
                  <a:lnTo>
                    <a:pt x="199771" y="1494282"/>
                  </a:lnTo>
                  <a:close/>
                </a:path>
                <a:path w="823595" h="2185670">
                  <a:moveTo>
                    <a:pt x="218440" y="755142"/>
                  </a:moveTo>
                  <a:lnTo>
                    <a:pt x="218313" y="746252"/>
                  </a:lnTo>
                  <a:lnTo>
                    <a:pt x="183388" y="746633"/>
                  </a:lnTo>
                  <a:lnTo>
                    <a:pt x="183515" y="755396"/>
                  </a:lnTo>
                  <a:lnTo>
                    <a:pt x="218440" y="755142"/>
                  </a:lnTo>
                  <a:close/>
                </a:path>
                <a:path w="823595" h="2185670">
                  <a:moveTo>
                    <a:pt x="223901" y="299720"/>
                  </a:moveTo>
                  <a:lnTo>
                    <a:pt x="219329" y="292100"/>
                  </a:lnTo>
                  <a:lnTo>
                    <a:pt x="189611" y="310642"/>
                  </a:lnTo>
                  <a:lnTo>
                    <a:pt x="194183" y="318135"/>
                  </a:lnTo>
                  <a:lnTo>
                    <a:pt x="223901" y="299720"/>
                  </a:lnTo>
                  <a:close/>
                </a:path>
                <a:path w="823595" h="2185670">
                  <a:moveTo>
                    <a:pt x="241173" y="1539748"/>
                  </a:moveTo>
                  <a:lnTo>
                    <a:pt x="217551" y="1513840"/>
                  </a:lnTo>
                  <a:lnTo>
                    <a:pt x="211074" y="1519809"/>
                  </a:lnTo>
                  <a:lnTo>
                    <a:pt x="234696" y="1545717"/>
                  </a:lnTo>
                  <a:lnTo>
                    <a:pt x="241173" y="1539748"/>
                  </a:lnTo>
                  <a:close/>
                </a:path>
                <a:path w="823595" h="2185670">
                  <a:moveTo>
                    <a:pt x="251079" y="1183513"/>
                  </a:moveTo>
                  <a:lnTo>
                    <a:pt x="220980" y="1165606"/>
                  </a:lnTo>
                  <a:lnTo>
                    <a:pt x="216535" y="1173099"/>
                  </a:lnTo>
                  <a:lnTo>
                    <a:pt x="246634" y="1191133"/>
                  </a:lnTo>
                  <a:lnTo>
                    <a:pt x="251079" y="1183513"/>
                  </a:lnTo>
                  <a:close/>
                </a:path>
                <a:path w="823595" h="2185670">
                  <a:moveTo>
                    <a:pt x="275971" y="267335"/>
                  </a:moveTo>
                  <a:lnTo>
                    <a:pt x="271399" y="259842"/>
                  </a:lnTo>
                  <a:lnTo>
                    <a:pt x="241554" y="278257"/>
                  </a:lnTo>
                  <a:lnTo>
                    <a:pt x="246126" y="285750"/>
                  </a:lnTo>
                  <a:lnTo>
                    <a:pt x="275971" y="267335"/>
                  </a:lnTo>
                  <a:close/>
                </a:path>
                <a:path w="823595" h="2185670">
                  <a:moveTo>
                    <a:pt x="279527" y="754634"/>
                  </a:moveTo>
                  <a:lnTo>
                    <a:pt x="279400" y="745871"/>
                  </a:lnTo>
                  <a:lnTo>
                    <a:pt x="244475" y="746125"/>
                  </a:lnTo>
                  <a:lnTo>
                    <a:pt x="244602" y="754888"/>
                  </a:lnTo>
                  <a:lnTo>
                    <a:pt x="279527" y="754634"/>
                  </a:lnTo>
                  <a:close/>
                </a:path>
                <a:path w="823595" h="2185670">
                  <a:moveTo>
                    <a:pt x="282575" y="1585214"/>
                  </a:moveTo>
                  <a:lnTo>
                    <a:pt x="258953" y="1559306"/>
                  </a:lnTo>
                  <a:lnTo>
                    <a:pt x="252476" y="1565275"/>
                  </a:lnTo>
                  <a:lnTo>
                    <a:pt x="276098" y="1591183"/>
                  </a:lnTo>
                  <a:lnTo>
                    <a:pt x="282575" y="1585214"/>
                  </a:lnTo>
                  <a:close/>
                </a:path>
                <a:path w="823595" h="2185670">
                  <a:moveTo>
                    <a:pt x="303657" y="1215009"/>
                  </a:moveTo>
                  <a:lnTo>
                    <a:pt x="273558" y="1197102"/>
                  </a:lnTo>
                  <a:lnTo>
                    <a:pt x="269113" y="1204595"/>
                  </a:lnTo>
                  <a:lnTo>
                    <a:pt x="299085" y="1222629"/>
                  </a:lnTo>
                  <a:lnTo>
                    <a:pt x="303657" y="1215009"/>
                  </a:lnTo>
                  <a:close/>
                </a:path>
                <a:path w="823595" h="2185670">
                  <a:moveTo>
                    <a:pt x="323977" y="1630553"/>
                  </a:moveTo>
                  <a:lnTo>
                    <a:pt x="300228" y="1604645"/>
                  </a:lnTo>
                  <a:lnTo>
                    <a:pt x="293878" y="1610614"/>
                  </a:lnTo>
                  <a:lnTo>
                    <a:pt x="317500" y="1636649"/>
                  </a:lnTo>
                  <a:lnTo>
                    <a:pt x="323977" y="1630553"/>
                  </a:lnTo>
                  <a:close/>
                </a:path>
                <a:path w="823595" h="2185670">
                  <a:moveTo>
                    <a:pt x="327914" y="234950"/>
                  </a:moveTo>
                  <a:lnTo>
                    <a:pt x="323469" y="227457"/>
                  </a:lnTo>
                  <a:lnTo>
                    <a:pt x="293624" y="245872"/>
                  </a:lnTo>
                  <a:lnTo>
                    <a:pt x="298323" y="253492"/>
                  </a:lnTo>
                  <a:lnTo>
                    <a:pt x="327914" y="234950"/>
                  </a:lnTo>
                  <a:close/>
                </a:path>
                <a:path w="823595" h="2185670">
                  <a:moveTo>
                    <a:pt x="340614" y="754126"/>
                  </a:moveTo>
                  <a:lnTo>
                    <a:pt x="340487" y="745363"/>
                  </a:lnTo>
                  <a:lnTo>
                    <a:pt x="305562" y="745617"/>
                  </a:lnTo>
                  <a:lnTo>
                    <a:pt x="305689" y="754380"/>
                  </a:lnTo>
                  <a:lnTo>
                    <a:pt x="340614" y="754126"/>
                  </a:lnTo>
                  <a:close/>
                </a:path>
                <a:path w="823595" h="2185670">
                  <a:moveTo>
                    <a:pt x="356108" y="1246505"/>
                  </a:moveTo>
                  <a:lnTo>
                    <a:pt x="326136" y="1228471"/>
                  </a:lnTo>
                  <a:lnTo>
                    <a:pt x="321691" y="1236091"/>
                  </a:lnTo>
                  <a:lnTo>
                    <a:pt x="351663" y="1254125"/>
                  </a:lnTo>
                  <a:lnTo>
                    <a:pt x="356108" y="1246505"/>
                  </a:lnTo>
                  <a:close/>
                </a:path>
                <a:path w="823595" h="2185670">
                  <a:moveTo>
                    <a:pt x="365379" y="1676019"/>
                  </a:moveTo>
                  <a:lnTo>
                    <a:pt x="341630" y="1650111"/>
                  </a:lnTo>
                  <a:lnTo>
                    <a:pt x="335153" y="1656080"/>
                  </a:lnTo>
                  <a:lnTo>
                    <a:pt x="358902" y="1681988"/>
                  </a:lnTo>
                  <a:lnTo>
                    <a:pt x="365379" y="1676019"/>
                  </a:lnTo>
                  <a:close/>
                </a:path>
                <a:path w="823595" h="2185670">
                  <a:moveTo>
                    <a:pt x="380111" y="202577"/>
                  </a:moveTo>
                  <a:lnTo>
                    <a:pt x="375412" y="195072"/>
                  </a:lnTo>
                  <a:lnTo>
                    <a:pt x="345694" y="213626"/>
                  </a:lnTo>
                  <a:lnTo>
                    <a:pt x="350266" y="221107"/>
                  </a:lnTo>
                  <a:lnTo>
                    <a:pt x="380111" y="202577"/>
                  </a:lnTo>
                  <a:close/>
                </a:path>
                <a:path w="823595" h="2185670">
                  <a:moveTo>
                    <a:pt x="401701" y="753618"/>
                  </a:moveTo>
                  <a:lnTo>
                    <a:pt x="401574" y="744728"/>
                  </a:lnTo>
                  <a:lnTo>
                    <a:pt x="366776" y="745109"/>
                  </a:lnTo>
                  <a:lnTo>
                    <a:pt x="366776" y="753872"/>
                  </a:lnTo>
                  <a:lnTo>
                    <a:pt x="401701" y="753618"/>
                  </a:lnTo>
                  <a:close/>
                </a:path>
                <a:path w="823595" h="2185670">
                  <a:moveTo>
                    <a:pt x="406654" y="1721485"/>
                  </a:moveTo>
                  <a:lnTo>
                    <a:pt x="383032" y="1695450"/>
                  </a:lnTo>
                  <a:lnTo>
                    <a:pt x="376555" y="1701546"/>
                  </a:lnTo>
                  <a:lnTo>
                    <a:pt x="400177" y="1727454"/>
                  </a:lnTo>
                  <a:lnTo>
                    <a:pt x="406654" y="1721485"/>
                  </a:lnTo>
                  <a:close/>
                </a:path>
                <a:path w="823595" h="2185670">
                  <a:moveTo>
                    <a:pt x="408813" y="1278001"/>
                  </a:moveTo>
                  <a:lnTo>
                    <a:pt x="378714" y="1259967"/>
                  </a:lnTo>
                  <a:lnTo>
                    <a:pt x="374269" y="1267587"/>
                  </a:lnTo>
                  <a:lnTo>
                    <a:pt x="404368" y="1285621"/>
                  </a:lnTo>
                  <a:lnTo>
                    <a:pt x="408813" y="1278001"/>
                  </a:lnTo>
                  <a:close/>
                </a:path>
                <a:path w="823595" h="2185670">
                  <a:moveTo>
                    <a:pt x="432054" y="170180"/>
                  </a:moveTo>
                  <a:lnTo>
                    <a:pt x="427482" y="162687"/>
                  </a:lnTo>
                  <a:lnTo>
                    <a:pt x="397764" y="181229"/>
                  </a:lnTo>
                  <a:lnTo>
                    <a:pt x="402336" y="188722"/>
                  </a:lnTo>
                  <a:lnTo>
                    <a:pt x="432054" y="170180"/>
                  </a:lnTo>
                  <a:close/>
                </a:path>
                <a:path w="823595" h="2185670">
                  <a:moveTo>
                    <a:pt x="448056" y="1766951"/>
                  </a:moveTo>
                  <a:lnTo>
                    <a:pt x="424434" y="1740916"/>
                  </a:lnTo>
                  <a:lnTo>
                    <a:pt x="417957" y="1746885"/>
                  </a:lnTo>
                  <a:lnTo>
                    <a:pt x="441579" y="1772793"/>
                  </a:lnTo>
                  <a:lnTo>
                    <a:pt x="448056" y="1766951"/>
                  </a:lnTo>
                  <a:close/>
                </a:path>
                <a:path w="823595" h="2185670">
                  <a:moveTo>
                    <a:pt x="461391" y="1309497"/>
                  </a:moveTo>
                  <a:lnTo>
                    <a:pt x="431292" y="1291463"/>
                  </a:lnTo>
                  <a:lnTo>
                    <a:pt x="426847" y="1299083"/>
                  </a:lnTo>
                  <a:lnTo>
                    <a:pt x="456946" y="1317117"/>
                  </a:lnTo>
                  <a:lnTo>
                    <a:pt x="461391" y="1309497"/>
                  </a:lnTo>
                  <a:close/>
                </a:path>
                <a:path w="823595" h="2185670">
                  <a:moveTo>
                    <a:pt x="462788" y="744220"/>
                  </a:moveTo>
                  <a:lnTo>
                    <a:pt x="427863" y="744601"/>
                  </a:lnTo>
                  <a:lnTo>
                    <a:pt x="427863" y="753491"/>
                  </a:lnTo>
                  <a:lnTo>
                    <a:pt x="462788" y="753110"/>
                  </a:lnTo>
                  <a:lnTo>
                    <a:pt x="462788" y="744220"/>
                  </a:lnTo>
                  <a:close/>
                </a:path>
                <a:path w="823595" h="2185670">
                  <a:moveTo>
                    <a:pt x="484124" y="137922"/>
                  </a:moveTo>
                  <a:lnTo>
                    <a:pt x="479552" y="130302"/>
                  </a:lnTo>
                  <a:lnTo>
                    <a:pt x="449834" y="148844"/>
                  </a:lnTo>
                  <a:lnTo>
                    <a:pt x="454406" y="156337"/>
                  </a:lnTo>
                  <a:lnTo>
                    <a:pt x="484124" y="137922"/>
                  </a:lnTo>
                  <a:close/>
                </a:path>
                <a:path w="823595" h="2185670">
                  <a:moveTo>
                    <a:pt x="489458" y="1812417"/>
                  </a:moveTo>
                  <a:lnTo>
                    <a:pt x="465836" y="1786382"/>
                  </a:lnTo>
                  <a:lnTo>
                    <a:pt x="459359" y="1792351"/>
                  </a:lnTo>
                  <a:lnTo>
                    <a:pt x="482981" y="1818259"/>
                  </a:lnTo>
                  <a:lnTo>
                    <a:pt x="489458" y="1812417"/>
                  </a:lnTo>
                  <a:close/>
                </a:path>
                <a:path w="823595" h="2185670">
                  <a:moveTo>
                    <a:pt x="513842" y="1340993"/>
                  </a:moveTo>
                  <a:lnTo>
                    <a:pt x="483870" y="1322959"/>
                  </a:lnTo>
                  <a:lnTo>
                    <a:pt x="479425" y="1330579"/>
                  </a:lnTo>
                  <a:lnTo>
                    <a:pt x="509397" y="1348613"/>
                  </a:lnTo>
                  <a:lnTo>
                    <a:pt x="513842" y="1340993"/>
                  </a:lnTo>
                  <a:close/>
                </a:path>
                <a:path w="823595" h="2185670">
                  <a:moveTo>
                    <a:pt x="524002" y="752602"/>
                  </a:moveTo>
                  <a:lnTo>
                    <a:pt x="523875" y="743839"/>
                  </a:lnTo>
                  <a:lnTo>
                    <a:pt x="488950" y="744093"/>
                  </a:lnTo>
                  <a:lnTo>
                    <a:pt x="489077" y="752856"/>
                  </a:lnTo>
                  <a:lnTo>
                    <a:pt x="524002" y="752602"/>
                  </a:lnTo>
                  <a:close/>
                </a:path>
                <a:path w="823595" h="2185670">
                  <a:moveTo>
                    <a:pt x="530860" y="1857756"/>
                  </a:moveTo>
                  <a:lnTo>
                    <a:pt x="507238" y="1831721"/>
                  </a:lnTo>
                  <a:lnTo>
                    <a:pt x="500761" y="1837817"/>
                  </a:lnTo>
                  <a:lnTo>
                    <a:pt x="524383" y="1863725"/>
                  </a:lnTo>
                  <a:lnTo>
                    <a:pt x="530860" y="1857756"/>
                  </a:lnTo>
                  <a:close/>
                </a:path>
                <a:path w="823595" h="2185670">
                  <a:moveTo>
                    <a:pt x="536194" y="105537"/>
                  </a:moveTo>
                  <a:lnTo>
                    <a:pt x="531622" y="98044"/>
                  </a:lnTo>
                  <a:lnTo>
                    <a:pt x="501904" y="116459"/>
                  </a:lnTo>
                  <a:lnTo>
                    <a:pt x="506349" y="123952"/>
                  </a:lnTo>
                  <a:lnTo>
                    <a:pt x="536194" y="105537"/>
                  </a:lnTo>
                  <a:close/>
                </a:path>
                <a:path w="823595" h="2185670">
                  <a:moveTo>
                    <a:pt x="566420" y="1372489"/>
                  </a:moveTo>
                  <a:lnTo>
                    <a:pt x="536448" y="1354455"/>
                  </a:lnTo>
                  <a:lnTo>
                    <a:pt x="532003" y="1362075"/>
                  </a:lnTo>
                  <a:lnTo>
                    <a:pt x="561975" y="1379982"/>
                  </a:lnTo>
                  <a:lnTo>
                    <a:pt x="566420" y="1372489"/>
                  </a:lnTo>
                  <a:close/>
                </a:path>
                <a:path w="823595" h="2185670">
                  <a:moveTo>
                    <a:pt x="572262" y="1903222"/>
                  </a:moveTo>
                  <a:lnTo>
                    <a:pt x="548513" y="1877314"/>
                  </a:lnTo>
                  <a:lnTo>
                    <a:pt x="542163" y="1883156"/>
                  </a:lnTo>
                  <a:lnTo>
                    <a:pt x="565785" y="1909191"/>
                  </a:lnTo>
                  <a:lnTo>
                    <a:pt x="572262" y="1903222"/>
                  </a:lnTo>
                  <a:close/>
                </a:path>
                <a:path w="823595" h="2185670">
                  <a:moveTo>
                    <a:pt x="585089" y="752094"/>
                  </a:moveTo>
                  <a:lnTo>
                    <a:pt x="584962" y="743331"/>
                  </a:lnTo>
                  <a:lnTo>
                    <a:pt x="550037" y="743585"/>
                  </a:lnTo>
                  <a:lnTo>
                    <a:pt x="550164" y="752348"/>
                  </a:lnTo>
                  <a:lnTo>
                    <a:pt x="585089" y="752094"/>
                  </a:lnTo>
                  <a:close/>
                </a:path>
                <a:path w="823595" h="2185670">
                  <a:moveTo>
                    <a:pt x="588137" y="73152"/>
                  </a:moveTo>
                  <a:lnTo>
                    <a:pt x="583692" y="65659"/>
                  </a:lnTo>
                  <a:lnTo>
                    <a:pt x="553847" y="84201"/>
                  </a:lnTo>
                  <a:lnTo>
                    <a:pt x="558546" y="91694"/>
                  </a:lnTo>
                  <a:lnTo>
                    <a:pt x="588137" y="73152"/>
                  </a:lnTo>
                  <a:close/>
                </a:path>
                <a:path w="823595" h="2185670">
                  <a:moveTo>
                    <a:pt x="613537" y="1948561"/>
                  </a:moveTo>
                  <a:lnTo>
                    <a:pt x="589915" y="1922653"/>
                  </a:lnTo>
                  <a:lnTo>
                    <a:pt x="583438" y="1928622"/>
                  </a:lnTo>
                  <a:lnTo>
                    <a:pt x="607187" y="1954657"/>
                  </a:lnTo>
                  <a:lnTo>
                    <a:pt x="613537" y="1948561"/>
                  </a:lnTo>
                  <a:close/>
                </a:path>
                <a:path w="823595" h="2185670">
                  <a:moveTo>
                    <a:pt x="618998" y="1403985"/>
                  </a:moveTo>
                  <a:lnTo>
                    <a:pt x="589026" y="1385951"/>
                  </a:lnTo>
                  <a:lnTo>
                    <a:pt x="584581" y="1393571"/>
                  </a:lnTo>
                  <a:lnTo>
                    <a:pt x="614553" y="1411478"/>
                  </a:lnTo>
                  <a:lnTo>
                    <a:pt x="618998" y="1403985"/>
                  </a:lnTo>
                  <a:close/>
                </a:path>
                <a:path w="823595" h="2185670">
                  <a:moveTo>
                    <a:pt x="640334" y="40894"/>
                  </a:moveTo>
                  <a:lnTo>
                    <a:pt x="635635" y="33274"/>
                  </a:lnTo>
                  <a:lnTo>
                    <a:pt x="606044" y="51816"/>
                  </a:lnTo>
                  <a:lnTo>
                    <a:pt x="610489" y="59309"/>
                  </a:lnTo>
                  <a:lnTo>
                    <a:pt x="640334" y="40894"/>
                  </a:lnTo>
                  <a:close/>
                </a:path>
                <a:path w="823595" h="2185670">
                  <a:moveTo>
                    <a:pt x="646176" y="751586"/>
                  </a:moveTo>
                  <a:lnTo>
                    <a:pt x="646049" y="742696"/>
                  </a:lnTo>
                  <a:lnTo>
                    <a:pt x="611124" y="743077"/>
                  </a:lnTo>
                  <a:lnTo>
                    <a:pt x="611251" y="751967"/>
                  </a:lnTo>
                  <a:lnTo>
                    <a:pt x="646176" y="751586"/>
                  </a:lnTo>
                  <a:close/>
                </a:path>
                <a:path w="823595" h="2185670">
                  <a:moveTo>
                    <a:pt x="654939" y="1994027"/>
                  </a:moveTo>
                  <a:lnTo>
                    <a:pt x="631317" y="1968119"/>
                  </a:lnTo>
                  <a:lnTo>
                    <a:pt x="624840" y="1973961"/>
                  </a:lnTo>
                  <a:lnTo>
                    <a:pt x="648462" y="1999996"/>
                  </a:lnTo>
                  <a:lnTo>
                    <a:pt x="654939" y="1994027"/>
                  </a:lnTo>
                  <a:close/>
                </a:path>
                <a:path w="823595" h="2185670">
                  <a:moveTo>
                    <a:pt x="671576" y="1435481"/>
                  </a:moveTo>
                  <a:lnTo>
                    <a:pt x="641477" y="1417447"/>
                  </a:lnTo>
                  <a:lnTo>
                    <a:pt x="637032" y="1425067"/>
                  </a:lnTo>
                  <a:lnTo>
                    <a:pt x="667131" y="1442974"/>
                  </a:lnTo>
                  <a:lnTo>
                    <a:pt x="671576" y="1435481"/>
                  </a:lnTo>
                  <a:close/>
                </a:path>
                <a:path w="823595" h="2185670">
                  <a:moveTo>
                    <a:pt x="696341" y="2039493"/>
                  </a:moveTo>
                  <a:lnTo>
                    <a:pt x="672719" y="2013585"/>
                  </a:lnTo>
                  <a:lnTo>
                    <a:pt x="666242" y="2019427"/>
                  </a:lnTo>
                  <a:lnTo>
                    <a:pt x="689864" y="2045462"/>
                  </a:lnTo>
                  <a:lnTo>
                    <a:pt x="696341" y="2039493"/>
                  </a:lnTo>
                  <a:close/>
                </a:path>
                <a:path w="823595" h="2185670">
                  <a:moveTo>
                    <a:pt x="697611" y="0"/>
                  </a:moveTo>
                  <a:lnTo>
                    <a:pt x="597662" y="4445"/>
                  </a:lnTo>
                  <a:lnTo>
                    <a:pt x="595757" y="6477"/>
                  </a:lnTo>
                  <a:lnTo>
                    <a:pt x="596011" y="11430"/>
                  </a:lnTo>
                  <a:lnTo>
                    <a:pt x="598043" y="13335"/>
                  </a:lnTo>
                  <a:lnTo>
                    <a:pt x="673354" y="9906"/>
                  </a:lnTo>
                  <a:lnTo>
                    <a:pt x="657987" y="19431"/>
                  </a:lnTo>
                  <a:lnTo>
                    <a:pt x="662559" y="26924"/>
                  </a:lnTo>
                  <a:lnTo>
                    <a:pt x="677926" y="17526"/>
                  </a:lnTo>
                  <a:lnTo>
                    <a:pt x="642239" y="81788"/>
                  </a:lnTo>
                  <a:lnTo>
                    <a:pt x="640969" y="83820"/>
                  </a:lnTo>
                  <a:lnTo>
                    <a:pt x="641858" y="86487"/>
                  </a:lnTo>
                  <a:lnTo>
                    <a:pt x="646049" y="89027"/>
                  </a:lnTo>
                  <a:lnTo>
                    <a:pt x="648589" y="88138"/>
                  </a:lnTo>
                  <a:lnTo>
                    <a:pt x="649859" y="86106"/>
                  </a:lnTo>
                  <a:lnTo>
                    <a:pt x="697611" y="0"/>
                  </a:lnTo>
                  <a:close/>
                </a:path>
                <a:path w="823595" h="2185670">
                  <a:moveTo>
                    <a:pt x="707263" y="751078"/>
                  </a:moveTo>
                  <a:lnTo>
                    <a:pt x="707136" y="742315"/>
                  </a:lnTo>
                  <a:lnTo>
                    <a:pt x="672211" y="742569"/>
                  </a:lnTo>
                  <a:lnTo>
                    <a:pt x="672338" y="751459"/>
                  </a:lnTo>
                  <a:lnTo>
                    <a:pt x="707263" y="751078"/>
                  </a:lnTo>
                  <a:close/>
                </a:path>
                <a:path w="823595" h="2185670">
                  <a:moveTo>
                    <a:pt x="729615" y="1475232"/>
                  </a:moveTo>
                  <a:lnTo>
                    <a:pt x="679196" y="1387856"/>
                  </a:lnTo>
                  <a:lnTo>
                    <a:pt x="676402" y="1387221"/>
                  </a:lnTo>
                  <a:lnTo>
                    <a:pt x="672211" y="1389634"/>
                  </a:lnTo>
                  <a:lnTo>
                    <a:pt x="671576" y="1392428"/>
                  </a:lnTo>
                  <a:lnTo>
                    <a:pt x="709676" y="1458341"/>
                  </a:lnTo>
                  <a:lnTo>
                    <a:pt x="694055" y="1448943"/>
                  </a:lnTo>
                  <a:lnTo>
                    <a:pt x="689610" y="1456563"/>
                  </a:lnTo>
                  <a:lnTo>
                    <a:pt x="705231" y="1465834"/>
                  </a:lnTo>
                  <a:lnTo>
                    <a:pt x="629793" y="1463675"/>
                  </a:lnTo>
                  <a:lnTo>
                    <a:pt x="627761" y="1465580"/>
                  </a:lnTo>
                  <a:lnTo>
                    <a:pt x="627634" y="1470406"/>
                  </a:lnTo>
                  <a:lnTo>
                    <a:pt x="629539" y="1472438"/>
                  </a:lnTo>
                  <a:lnTo>
                    <a:pt x="729615" y="1475232"/>
                  </a:lnTo>
                  <a:close/>
                </a:path>
                <a:path w="823595" h="2185670">
                  <a:moveTo>
                    <a:pt x="737743" y="2084832"/>
                  </a:moveTo>
                  <a:lnTo>
                    <a:pt x="714121" y="2058924"/>
                  </a:lnTo>
                  <a:lnTo>
                    <a:pt x="707644" y="2064893"/>
                  </a:lnTo>
                  <a:lnTo>
                    <a:pt x="731266" y="2090928"/>
                  </a:lnTo>
                  <a:lnTo>
                    <a:pt x="737743" y="2084832"/>
                  </a:lnTo>
                  <a:close/>
                </a:path>
                <a:path w="823595" h="2185670">
                  <a:moveTo>
                    <a:pt x="777240" y="746125"/>
                  </a:moveTo>
                  <a:lnTo>
                    <a:pt x="689356" y="697738"/>
                  </a:lnTo>
                  <a:lnTo>
                    <a:pt x="686689" y="698500"/>
                  </a:lnTo>
                  <a:lnTo>
                    <a:pt x="684403" y="702818"/>
                  </a:lnTo>
                  <a:lnTo>
                    <a:pt x="685165" y="705485"/>
                  </a:lnTo>
                  <a:lnTo>
                    <a:pt x="751332" y="741934"/>
                  </a:lnTo>
                  <a:lnTo>
                    <a:pt x="733425" y="742061"/>
                  </a:lnTo>
                  <a:lnTo>
                    <a:pt x="733425" y="750824"/>
                  </a:lnTo>
                  <a:lnTo>
                    <a:pt x="751459" y="750697"/>
                  </a:lnTo>
                  <a:lnTo>
                    <a:pt x="685927" y="788289"/>
                  </a:lnTo>
                  <a:lnTo>
                    <a:pt x="685038" y="790956"/>
                  </a:lnTo>
                  <a:lnTo>
                    <a:pt x="687451" y="795274"/>
                  </a:lnTo>
                  <a:lnTo>
                    <a:pt x="690118" y="795909"/>
                  </a:lnTo>
                  <a:lnTo>
                    <a:pt x="777240" y="746125"/>
                  </a:lnTo>
                  <a:close/>
                </a:path>
                <a:path w="823595" h="2185670">
                  <a:moveTo>
                    <a:pt x="779145" y="2130298"/>
                  </a:moveTo>
                  <a:lnTo>
                    <a:pt x="755523" y="2104390"/>
                  </a:lnTo>
                  <a:lnTo>
                    <a:pt x="749046" y="2110359"/>
                  </a:lnTo>
                  <a:lnTo>
                    <a:pt x="772668" y="2136267"/>
                  </a:lnTo>
                  <a:lnTo>
                    <a:pt x="779145" y="2130298"/>
                  </a:lnTo>
                  <a:close/>
                </a:path>
                <a:path w="823595" h="2185670">
                  <a:moveTo>
                    <a:pt x="823341" y="2185416"/>
                  </a:moveTo>
                  <a:lnTo>
                    <a:pt x="799846" y="2087118"/>
                  </a:lnTo>
                  <a:lnTo>
                    <a:pt x="797560" y="2085594"/>
                  </a:lnTo>
                  <a:lnTo>
                    <a:pt x="792861" y="2086737"/>
                  </a:lnTo>
                  <a:lnTo>
                    <a:pt x="791464" y="2089150"/>
                  </a:lnTo>
                  <a:lnTo>
                    <a:pt x="809117" y="2163191"/>
                  </a:lnTo>
                  <a:lnTo>
                    <a:pt x="796798" y="2149729"/>
                  </a:lnTo>
                  <a:lnTo>
                    <a:pt x="790321" y="2155825"/>
                  </a:lnTo>
                  <a:lnTo>
                    <a:pt x="802640" y="2169160"/>
                  </a:lnTo>
                  <a:lnTo>
                    <a:pt x="733298" y="2146046"/>
                  </a:lnTo>
                  <a:lnTo>
                    <a:pt x="731012" y="2145157"/>
                  </a:lnTo>
                  <a:lnTo>
                    <a:pt x="728599" y="2146554"/>
                  </a:lnTo>
                  <a:lnTo>
                    <a:pt x="727075" y="2151126"/>
                  </a:lnTo>
                  <a:lnTo>
                    <a:pt x="728345" y="2153539"/>
                  </a:lnTo>
                  <a:lnTo>
                    <a:pt x="730631" y="2154428"/>
                  </a:lnTo>
                  <a:lnTo>
                    <a:pt x="823341" y="2185416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04743" y="1946147"/>
              <a:ext cx="1575561" cy="152069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1104" y="2016251"/>
              <a:ext cx="1380744" cy="1380744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425907" y="4237430"/>
            <a:ext cx="3326129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ЦПЭ</a:t>
            </a:r>
            <a:r>
              <a:rPr sz="1050" b="1" spc="-20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сотрудничает</a:t>
            </a:r>
            <a:r>
              <a:rPr sz="1050" b="1" spc="10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с </a:t>
            </a: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компаниями-экспортёрами</a:t>
            </a:r>
            <a:r>
              <a:rPr sz="1050" b="1" spc="-30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с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b="1" spc="5" dirty="0">
                <a:solidFill>
                  <a:srgbClr val="211E1F"/>
                </a:solidFill>
                <a:latin typeface="Arial"/>
                <a:cs typeface="Arial"/>
              </a:rPr>
              <a:t>одной</a:t>
            </a:r>
            <a:r>
              <a:rPr sz="1050" b="1" spc="254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стороны</a:t>
            </a:r>
            <a:r>
              <a:rPr sz="1050" b="1" spc="-15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и,</a:t>
            </a:r>
            <a:r>
              <a:rPr sz="1050" b="1" spc="-15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с</a:t>
            </a: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другой,</a:t>
            </a:r>
            <a:r>
              <a:rPr sz="1050" b="1" spc="-25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со</a:t>
            </a:r>
            <a:r>
              <a:rPr sz="1050" b="1" spc="-10" dirty="0">
                <a:solidFill>
                  <a:srgbClr val="211E1F"/>
                </a:solidFill>
                <a:latin typeface="Arial"/>
                <a:cs typeface="Arial"/>
              </a:rPr>
              <a:t> структурами,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которые</a:t>
            </a:r>
            <a:r>
              <a:rPr sz="1050" b="1" spc="-20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оказывают</a:t>
            </a:r>
            <a:r>
              <a:rPr sz="1050" b="1" spc="-35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211E1F"/>
                </a:solidFill>
                <a:latin typeface="Arial"/>
                <a:cs typeface="Arial"/>
              </a:rPr>
              <a:t>им</a:t>
            </a:r>
            <a:r>
              <a:rPr sz="1050" b="1" spc="-10" dirty="0">
                <a:solidFill>
                  <a:srgbClr val="211E1F"/>
                </a:solidFill>
                <a:latin typeface="Arial"/>
                <a:cs typeface="Arial"/>
              </a:rPr>
              <a:t> </a:t>
            </a:r>
            <a:r>
              <a:rPr sz="1050" b="1" spc="-5" dirty="0">
                <a:solidFill>
                  <a:srgbClr val="211E1F"/>
                </a:solidFill>
                <a:latin typeface="Arial"/>
                <a:cs typeface="Arial"/>
              </a:rPr>
              <a:t>поддержку.</a:t>
            </a:r>
            <a:endParaRPr sz="105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1698" y="3663518"/>
            <a:ext cx="2984500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Субъекты</a:t>
            </a:r>
            <a:r>
              <a:rPr sz="900" spc="1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малого,</a:t>
            </a:r>
            <a:r>
              <a:rPr sz="900" spc="1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среднего</a:t>
            </a:r>
            <a:r>
              <a:rPr sz="900" spc="13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dirty="0">
                <a:solidFill>
                  <a:srgbClr val="211E1F"/>
                </a:solidFill>
                <a:latin typeface="Microsoft Sans Serif"/>
                <a:cs typeface="Microsoft Sans Serif"/>
              </a:rPr>
              <a:t>и</a:t>
            </a:r>
            <a:r>
              <a:rPr sz="900" spc="15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45" dirty="0">
                <a:solidFill>
                  <a:srgbClr val="211E1F"/>
                </a:solidFill>
                <a:latin typeface="Microsoft Sans Serif"/>
                <a:cs typeface="Microsoft Sans Serif"/>
              </a:rPr>
              <a:t>крупного</a:t>
            </a:r>
            <a:r>
              <a:rPr sz="900" spc="1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бизнеса.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Действующие</a:t>
            </a:r>
            <a:r>
              <a:rPr sz="900" spc="9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экспортеры</a:t>
            </a:r>
            <a:r>
              <a:rPr sz="900" spc="10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или</a:t>
            </a:r>
            <a:r>
              <a:rPr sz="900" spc="13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45" dirty="0">
                <a:solidFill>
                  <a:srgbClr val="211E1F"/>
                </a:solidFill>
                <a:latin typeface="Microsoft Sans Serif"/>
                <a:cs typeface="Microsoft Sans Serif"/>
              </a:rPr>
              <a:t>только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9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планирующие</a:t>
            </a:r>
            <a:r>
              <a:rPr sz="900" spc="1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начать</a:t>
            </a:r>
            <a:r>
              <a:rPr sz="900" spc="17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экспортную</a:t>
            </a:r>
            <a:r>
              <a:rPr sz="900" spc="1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деятельность.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98673" y="2275713"/>
            <a:ext cx="1186815" cy="788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dirty="0">
                <a:latin typeface="Calibri"/>
                <a:cs typeface="Calibri"/>
              </a:rPr>
              <a:t>ЦПЭ</a:t>
            </a:r>
            <a:endParaRPr sz="50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173979" y="1664207"/>
            <a:ext cx="2057400" cy="2700655"/>
            <a:chOff x="5173979" y="1664207"/>
            <a:chExt cx="2057400" cy="2700655"/>
          </a:xfrm>
        </p:grpSpPr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73979" y="4088891"/>
              <a:ext cx="1552955" cy="27584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12079" y="1664207"/>
              <a:ext cx="1641348" cy="48158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288279" y="3182111"/>
              <a:ext cx="1943100" cy="697992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43143" y="2432303"/>
              <a:ext cx="1684020" cy="637032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5174996" y="4405071"/>
            <a:ext cx="225298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Торговые</a:t>
            </a:r>
            <a:r>
              <a:rPr sz="900" spc="1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представительства </a:t>
            </a:r>
            <a:r>
              <a:rPr sz="900" spc="16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РФ</a:t>
            </a:r>
            <a:r>
              <a:rPr sz="900" spc="1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9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за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9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рубежом</a:t>
            </a:r>
            <a:endParaRPr sz="9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96199" cy="54604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0219" y="594105"/>
              <a:ext cx="4163059" cy="30480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747776" y="1216532"/>
            <a:ext cx="6687820" cy="23964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Организация</a:t>
            </a:r>
            <a:r>
              <a:rPr sz="11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зарегистрирована</a:t>
            </a:r>
            <a:r>
              <a:rPr sz="11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на</a:t>
            </a:r>
            <a:r>
              <a:rPr sz="11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территории</a:t>
            </a:r>
            <a:r>
              <a:rPr sz="11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Тульской</a:t>
            </a:r>
            <a:r>
              <a:rPr sz="11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dirty="0">
                <a:solidFill>
                  <a:srgbClr val="211E1F"/>
                </a:solidFill>
                <a:latin typeface="Microsoft Sans Serif"/>
                <a:cs typeface="Microsoft Sans Serif"/>
              </a:rPr>
              <a:t>области;</a:t>
            </a:r>
            <a:endParaRPr sz="1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12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3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1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Организация</a:t>
            </a:r>
            <a:r>
              <a:rPr sz="11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не</a:t>
            </a:r>
            <a:r>
              <a:rPr sz="11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находится</a:t>
            </a:r>
            <a:r>
              <a:rPr sz="1100" spc="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dirty="0">
                <a:solidFill>
                  <a:srgbClr val="211E1F"/>
                </a:solidFill>
                <a:latin typeface="Microsoft Sans Serif"/>
                <a:cs typeface="Microsoft Sans Serif"/>
              </a:rPr>
              <a:t>в</a:t>
            </a:r>
            <a:r>
              <a:rPr sz="11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стадии</a:t>
            </a:r>
            <a:r>
              <a:rPr sz="11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ликвидации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dirty="0">
                <a:solidFill>
                  <a:srgbClr val="211E1F"/>
                </a:solidFill>
                <a:latin typeface="Microsoft Sans Serif"/>
                <a:cs typeface="Microsoft Sans Serif"/>
              </a:rPr>
              <a:t>или</a:t>
            </a:r>
            <a:r>
              <a:rPr sz="11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реорганизации;</a:t>
            </a:r>
            <a:endParaRPr sz="1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12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50">
              <a:latin typeface="Microsoft Sans Serif"/>
              <a:cs typeface="Microsoft Sans Serif"/>
            </a:endParaRPr>
          </a:p>
          <a:p>
            <a:pPr marL="12700" marR="5080">
              <a:lnSpc>
                <a:spcPct val="150000"/>
              </a:lnSpc>
              <a:spcBef>
                <a:spcPts val="5"/>
              </a:spcBef>
            </a:pPr>
            <a:r>
              <a:rPr sz="1100" spc="-5" dirty="0">
                <a:latin typeface="Microsoft Sans Serif"/>
                <a:cs typeface="Microsoft Sans Serif"/>
              </a:rPr>
              <a:t>Ранее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в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отношении предприятия</a:t>
            </a:r>
            <a:r>
              <a:rPr sz="1100" spc="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в </a:t>
            </a:r>
            <a:r>
              <a:rPr sz="1100" spc="-20" dirty="0">
                <a:latin typeface="Microsoft Sans Serif"/>
                <a:cs typeface="Microsoft Sans Serif"/>
              </a:rPr>
              <a:t>текущем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календарном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году </a:t>
            </a:r>
            <a:r>
              <a:rPr sz="1100" spc="-5" dirty="0">
                <a:latin typeface="Microsoft Sans Serif"/>
                <a:cs typeface="Microsoft Sans Serif"/>
              </a:rPr>
              <a:t>не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spc="5" dirty="0">
                <a:latin typeface="Microsoft Sans Serif"/>
                <a:cs typeface="Microsoft Sans Serif"/>
              </a:rPr>
              <a:t>было</a:t>
            </a:r>
            <a:r>
              <a:rPr sz="1100" spc="-5" dirty="0">
                <a:latin typeface="Microsoft Sans Serif"/>
                <a:cs typeface="Microsoft Sans Serif"/>
              </a:rPr>
              <a:t> принято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решение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об</a:t>
            </a:r>
            <a:r>
              <a:rPr sz="1100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оказании </a:t>
            </a:r>
            <a:r>
              <a:rPr sz="1100" spc="-275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аналогичной,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указанной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в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заявке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базовой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и/или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дополнительной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spc="-5" dirty="0">
                <a:latin typeface="Microsoft Sans Serif"/>
                <a:cs typeface="Microsoft Sans Serif"/>
              </a:rPr>
              <a:t>услуги;</a:t>
            </a:r>
            <a:endParaRPr sz="1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12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Microsoft Sans Serif"/>
              <a:cs typeface="Microsoft Sans Serif"/>
            </a:endParaRPr>
          </a:p>
          <a:p>
            <a:pPr marL="12700" marR="410209">
              <a:lnSpc>
                <a:spcPct val="150000"/>
              </a:lnSpc>
              <a:spcBef>
                <a:spcPts val="5"/>
              </a:spcBef>
            </a:pPr>
            <a:r>
              <a:rPr sz="1100" spc="-5" dirty="0">
                <a:latin typeface="Microsoft Sans Serif"/>
                <a:cs typeface="Microsoft Sans Serif"/>
              </a:rPr>
              <a:t>Имеются</a:t>
            </a:r>
            <a:r>
              <a:rPr sz="1100" dirty="0">
                <a:latin typeface="Microsoft Sans Serif"/>
                <a:cs typeface="Microsoft Sans Serif"/>
              </a:rPr>
              <a:t> средства </a:t>
            </a:r>
            <a:r>
              <a:rPr sz="1100" spc="5" dirty="0">
                <a:latin typeface="Microsoft Sans Serif"/>
                <a:cs typeface="Microsoft Sans Serif"/>
              </a:rPr>
              <a:t>для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оказания</a:t>
            </a:r>
            <a:r>
              <a:rPr sz="1100" spc="25" dirty="0">
                <a:latin typeface="Microsoft Sans Serif"/>
                <a:cs typeface="Microsoft Sans Serif"/>
              </a:rPr>
              <a:t> </a:t>
            </a:r>
            <a:r>
              <a:rPr sz="1100" spc="-15" dirty="0">
                <a:latin typeface="Microsoft Sans Serif"/>
                <a:cs typeface="Microsoft Sans Serif"/>
              </a:rPr>
              <a:t>поддержки </a:t>
            </a:r>
            <a:r>
              <a:rPr sz="1100" spc="-10" dirty="0">
                <a:latin typeface="Microsoft Sans Serif"/>
                <a:cs typeface="Microsoft Sans Serif"/>
              </a:rPr>
              <a:t>экспортно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ориентированным</a:t>
            </a:r>
            <a:r>
              <a:rPr sz="1100" spc="20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компаниям</a:t>
            </a:r>
            <a:r>
              <a:rPr sz="1100" spc="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в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текущем </a:t>
            </a:r>
            <a:r>
              <a:rPr sz="1100" spc="-27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календарном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году.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63295" y="1235963"/>
            <a:ext cx="205740" cy="2418715"/>
            <a:chOff x="463295" y="1235963"/>
            <a:chExt cx="205740" cy="241871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3295" y="1816607"/>
              <a:ext cx="204215" cy="2026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3295" y="2439923"/>
              <a:ext cx="204215" cy="20421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3295" y="3450335"/>
              <a:ext cx="204215" cy="20421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343" y="1235963"/>
              <a:ext cx="202692" cy="20421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57627" y="522096"/>
            <a:ext cx="3435350" cy="3048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82192" y="902588"/>
            <a:ext cx="2676525" cy="73596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429259">
              <a:lnSpc>
                <a:spcPts val="1090"/>
              </a:lnSpc>
              <a:spcBef>
                <a:spcPts val="220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1.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Консультация</a:t>
            </a:r>
            <a:r>
              <a:rPr sz="1000" spc="5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по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мерам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поддержки </a:t>
            </a:r>
            <a:r>
              <a:rPr sz="1000" spc="-254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При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обращении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</a:t>
            </a:r>
            <a:r>
              <a:rPr sz="1000" spc="3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r>
              <a:rPr sz="1000" spc="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специалисты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040"/>
              </a:lnSpc>
            </a:pP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подберут</a:t>
            </a:r>
            <a:r>
              <a:rPr sz="10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актуальные</a:t>
            </a:r>
            <a:r>
              <a:rPr sz="1000" spc="7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для</a:t>
            </a:r>
            <a:r>
              <a:rPr sz="1000" spc="4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компании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услуги</a:t>
            </a:r>
            <a:r>
              <a:rPr sz="1000" spc="8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00"/>
              </a:lnSpc>
            </a:pP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расскажут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45"/>
              </a:lnSpc>
            </a:pP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об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условиях</a:t>
            </a:r>
            <a:r>
              <a:rPr sz="1000" spc="7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их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оказания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35279" y="975359"/>
            <a:ext cx="4608195" cy="3543300"/>
            <a:chOff x="335279" y="975359"/>
            <a:chExt cx="4608195" cy="354330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811" y="975359"/>
              <a:ext cx="381000" cy="381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07179" y="998219"/>
              <a:ext cx="381000" cy="36728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1667" y="4151375"/>
              <a:ext cx="355091" cy="36728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279" y="3006851"/>
              <a:ext cx="381000" cy="36880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818126" y="1932558"/>
              <a:ext cx="125095" cy="142240"/>
            </a:xfrm>
            <a:custGeom>
              <a:avLst/>
              <a:gdLst/>
              <a:ahLst/>
              <a:cxnLst/>
              <a:rect l="l" t="t" r="r" b="b"/>
              <a:pathLst>
                <a:path w="125095" h="142239">
                  <a:moveTo>
                    <a:pt x="124967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124967" y="141732"/>
                  </a:lnTo>
                  <a:lnTo>
                    <a:pt x="1249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590034" y="902588"/>
            <a:ext cx="2552065" cy="7340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466090">
              <a:lnSpc>
                <a:spcPts val="1080"/>
              </a:lnSpc>
              <a:spcBef>
                <a:spcPts val="229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5.</a:t>
            </a:r>
            <a:r>
              <a:rPr sz="1000" spc="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Рассмотрение</a:t>
            </a:r>
            <a:r>
              <a:rPr sz="100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882790"/>
                </a:solidFill>
                <a:latin typeface="Microsoft Sans Serif"/>
                <a:cs typeface="Microsoft Sans Serif"/>
              </a:rPr>
              <a:t>заявки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Специалисты</a:t>
            </a:r>
            <a:r>
              <a:rPr sz="1000" spc="4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r>
              <a:rPr sz="1000" spc="3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рассматривают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030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полученную</a:t>
            </a:r>
            <a:r>
              <a:rPr sz="10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заявку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течение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1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рабочего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05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дня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сообщают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о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возможности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55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предоставления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услуги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7140" y="4034789"/>
            <a:ext cx="2642870" cy="593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0"/>
              </a:lnSpc>
              <a:spcBef>
                <a:spcPts val="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4.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Подача </a:t>
            </a:r>
            <a:r>
              <a:rPr sz="1000" spc="-25" dirty="0">
                <a:solidFill>
                  <a:srgbClr val="882790"/>
                </a:solidFill>
                <a:latin typeface="Microsoft Sans Serif"/>
                <a:cs typeface="Microsoft Sans Serif"/>
              </a:rPr>
              <a:t>заявки</a:t>
            </a:r>
            <a:endParaRPr sz="1000">
              <a:latin typeface="Microsoft Sans Serif"/>
              <a:cs typeface="Microsoft Sans Serif"/>
            </a:endParaRPr>
          </a:p>
          <a:p>
            <a:pPr marL="12700" marR="5080">
              <a:lnSpc>
                <a:spcPct val="91600"/>
              </a:lnSpc>
              <a:spcBef>
                <a:spcPts val="40"/>
              </a:spcBef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Получатель</a:t>
            </a:r>
            <a:r>
              <a:rPr sz="10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поддержки</a:t>
            </a:r>
            <a:r>
              <a:rPr sz="1000" spc="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заполняет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заявку</a:t>
            </a:r>
            <a:r>
              <a:rPr sz="1000" spc="3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официальной</a:t>
            </a:r>
            <a:r>
              <a:rPr sz="1000" spc="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форме,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размещённой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на 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сайте,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направляет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её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9942" y="2941700"/>
            <a:ext cx="2569845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5"/>
              </a:lnSpc>
              <a:spcBef>
                <a:spcPts val="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3.</a:t>
            </a:r>
            <a:r>
              <a:rPr sz="100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Анализ</a:t>
            </a:r>
            <a:r>
              <a:rPr sz="1000" spc="2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рынка</a:t>
            </a:r>
            <a:r>
              <a:rPr sz="1000" spc="1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(если</a:t>
            </a:r>
            <a:r>
              <a:rPr sz="1000" spc="1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требуется)</a:t>
            </a:r>
            <a:endParaRPr sz="1000">
              <a:latin typeface="Microsoft Sans Serif"/>
              <a:cs typeface="Microsoft Sans Serif"/>
            </a:endParaRPr>
          </a:p>
          <a:p>
            <a:pPr marL="12700" marR="12700">
              <a:lnSpc>
                <a:spcPts val="1100"/>
              </a:lnSpc>
              <a:spcBef>
                <a:spcPts val="65"/>
              </a:spcBef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Получатель</a:t>
            </a:r>
            <a:r>
              <a:rPr sz="10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поддержки</a:t>
            </a:r>
            <a:r>
              <a:rPr sz="1000" spc="4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может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при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помощи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доступных</a:t>
            </a:r>
            <a:r>
              <a:rPr sz="1000" spc="4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инструментов</a:t>
            </a:r>
            <a:r>
              <a:rPr sz="10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АО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РЭЦ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035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получить</a:t>
            </a:r>
            <a:r>
              <a:rPr sz="10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аналитические</a:t>
            </a:r>
            <a:r>
              <a:rPr sz="1000" spc="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данные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товару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45"/>
              </a:lnSpc>
            </a:pP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или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интересующему</a:t>
            </a:r>
            <a:r>
              <a:rPr sz="1000" spc="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его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рынку.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90034" y="1906650"/>
            <a:ext cx="2283460" cy="596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5"/>
              </a:lnSpc>
              <a:spcBef>
                <a:spcPts val="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6. </a:t>
            </a:r>
            <a:r>
              <a:rPr sz="1000" spc="-20" dirty="0">
                <a:solidFill>
                  <a:srgbClr val="882790"/>
                </a:solidFill>
                <a:latin typeface="Microsoft Sans Serif"/>
                <a:cs typeface="Microsoft Sans Serif"/>
              </a:rPr>
              <a:t>Заключение</a:t>
            </a:r>
            <a:r>
              <a:rPr sz="1000" spc="1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соглашения</a:t>
            </a:r>
            <a:endParaRPr sz="1000">
              <a:latin typeface="Microsoft Sans Serif"/>
              <a:cs typeface="Microsoft Sans Serif"/>
            </a:endParaRPr>
          </a:p>
          <a:p>
            <a:pPr marL="12700" marR="5080">
              <a:lnSpc>
                <a:spcPts val="1110"/>
              </a:lnSpc>
              <a:spcBef>
                <a:spcPts val="55"/>
              </a:spcBef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Подписание</a:t>
            </a:r>
            <a:r>
              <a:rPr sz="1000" spc="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соглашения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на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оказание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комплексной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услуги</a:t>
            </a:r>
            <a:r>
              <a:rPr sz="1000" spc="6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ЦПЭ.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Проработка </a:t>
            </a:r>
            <a:r>
              <a:rPr sz="1000" spc="-254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Технического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задания.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85572" y="1950719"/>
            <a:ext cx="4098290" cy="2455545"/>
            <a:chOff x="385572" y="1950719"/>
            <a:chExt cx="4098290" cy="2455545"/>
          </a:xfrm>
        </p:grpSpPr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62400" y="1950719"/>
              <a:ext cx="521208" cy="3810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128516" y="2973323"/>
              <a:ext cx="254508" cy="3429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5572" y="1978151"/>
              <a:ext cx="330708" cy="34290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197095" y="4201667"/>
              <a:ext cx="202691" cy="204215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4590034" y="2935604"/>
            <a:ext cx="2714625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5"/>
              </a:lnSpc>
              <a:spcBef>
                <a:spcPts val="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7.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 Исполнение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услуг</a:t>
            </a:r>
            <a:endParaRPr sz="1000">
              <a:latin typeface="Microsoft Sans Serif"/>
              <a:cs typeface="Microsoft Sans Serif"/>
            </a:endParaRPr>
          </a:p>
          <a:p>
            <a:pPr marL="12700" marR="5080">
              <a:lnSpc>
                <a:spcPts val="1100"/>
              </a:lnSpc>
              <a:spcBef>
                <a:spcPts val="65"/>
              </a:spcBef>
            </a:pP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Услуги</a:t>
            </a:r>
            <a:r>
              <a:rPr sz="1000" spc="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внутри</a:t>
            </a:r>
            <a:r>
              <a:rPr sz="1000" spc="5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комплекса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могут</a:t>
            </a:r>
            <a:r>
              <a:rPr sz="1000" spc="4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быть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оказаны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специалистами</a:t>
            </a:r>
            <a:r>
              <a:rPr sz="1000" spc="3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ЦПЭ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или</a:t>
            </a:r>
            <a:r>
              <a:rPr sz="1000" spc="4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сторонними</a:t>
            </a:r>
            <a:endParaRPr sz="1000">
              <a:latin typeface="Microsoft Sans Serif"/>
              <a:cs typeface="Microsoft Sans Serif"/>
            </a:endParaRPr>
          </a:p>
          <a:p>
            <a:pPr marL="12700" marR="225425">
              <a:lnSpc>
                <a:spcPts val="1090"/>
              </a:lnSpc>
              <a:spcBef>
                <a:spcPts val="15"/>
              </a:spcBef>
            </a:pP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экспертами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на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основании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трёхстороннего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договора.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82192" y="1906650"/>
            <a:ext cx="2509520" cy="596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5"/>
              </a:lnSpc>
              <a:spcBef>
                <a:spcPts val="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2.</a:t>
            </a:r>
            <a:r>
              <a:rPr sz="100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Регистрация</a:t>
            </a:r>
            <a:r>
              <a:rPr sz="1000" spc="2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на</a:t>
            </a:r>
            <a:r>
              <a:rPr sz="1000" spc="1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портале</a:t>
            </a:r>
            <a:r>
              <a:rPr sz="1000" spc="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«Мой</a:t>
            </a:r>
            <a:r>
              <a:rPr sz="1000" spc="2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экспорт»</a:t>
            </a:r>
            <a:endParaRPr sz="1000">
              <a:latin typeface="Microsoft Sans Serif"/>
              <a:cs typeface="Microsoft Sans Serif"/>
            </a:endParaRPr>
          </a:p>
          <a:p>
            <a:pPr marL="12700" marR="255270">
              <a:lnSpc>
                <a:spcPts val="1110"/>
              </a:lnSpc>
              <a:spcBef>
                <a:spcPts val="55"/>
              </a:spcBef>
            </a:pP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Создание</a:t>
            </a:r>
            <a:r>
              <a:rPr sz="1000" spc="2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личного</a:t>
            </a:r>
            <a:r>
              <a:rPr sz="1000" spc="2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кабинета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 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информационной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системе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Одно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Окно </a:t>
            </a:r>
            <a:r>
              <a:rPr sz="1000" spc="-25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(www.myexport.exportcenter.ru)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90034" y="4034789"/>
            <a:ext cx="2230120" cy="456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45"/>
              </a:lnSpc>
              <a:spcBef>
                <a:spcPts val="95"/>
              </a:spcBef>
            </a:pPr>
            <a:r>
              <a:rPr sz="1000" spc="-5" dirty="0">
                <a:solidFill>
                  <a:srgbClr val="882790"/>
                </a:solidFill>
                <a:latin typeface="Microsoft Sans Serif"/>
                <a:cs typeface="Microsoft Sans Serif"/>
              </a:rPr>
              <a:t>8.</a:t>
            </a:r>
            <a:r>
              <a:rPr sz="1000" spc="-25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882790"/>
                </a:solidFill>
                <a:latin typeface="Microsoft Sans Serif"/>
                <a:cs typeface="Microsoft Sans Serif"/>
              </a:rPr>
              <a:t>Получение</a:t>
            </a:r>
            <a:r>
              <a:rPr sz="1000" spc="30" dirty="0">
                <a:solidFill>
                  <a:srgbClr val="882790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882790"/>
                </a:solidFill>
                <a:latin typeface="Microsoft Sans Serif"/>
                <a:cs typeface="Microsoft Sans Serif"/>
              </a:rPr>
              <a:t>услуг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00"/>
              </a:lnSpc>
            </a:pP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На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5" dirty="0">
                <a:solidFill>
                  <a:srgbClr val="211E1F"/>
                </a:solidFill>
                <a:latin typeface="Microsoft Sans Serif"/>
                <a:cs typeface="Microsoft Sans Serif"/>
              </a:rPr>
              <a:t>конечном</a:t>
            </a:r>
            <a:r>
              <a:rPr sz="1000" spc="1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этапе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все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соглашения</a:t>
            </a:r>
            <a:r>
              <a:rPr sz="1000" spc="1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5" dirty="0">
                <a:solidFill>
                  <a:srgbClr val="211E1F"/>
                </a:solidFill>
                <a:latin typeface="Microsoft Sans Serif"/>
                <a:cs typeface="Microsoft Sans Serif"/>
              </a:rPr>
              <a:t>и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55"/>
              </a:lnSpc>
            </a:pPr>
            <a:r>
              <a:rPr sz="1000" spc="-10" dirty="0">
                <a:solidFill>
                  <a:srgbClr val="211E1F"/>
                </a:solidFill>
                <a:latin typeface="Microsoft Sans Serif"/>
                <a:cs typeface="Microsoft Sans Serif"/>
              </a:rPr>
              <a:t>договоры</a:t>
            </a:r>
            <a:r>
              <a:rPr sz="1000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15" dirty="0">
                <a:solidFill>
                  <a:srgbClr val="211E1F"/>
                </a:solidFill>
                <a:latin typeface="Microsoft Sans Serif"/>
                <a:cs typeface="Microsoft Sans Serif"/>
              </a:rPr>
              <a:t>закрываются</a:t>
            </a:r>
            <a:r>
              <a:rPr sz="1000" spc="5" dirty="0">
                <a:solidFill>
                  <a:srgbClr val="211E1F"/>
                </a:solidFill>
                <a:latin typeface="Microsoft Sans Serif"/>
                <a:cs typeface="Microsoft Sans Serif"/>
              </a:rPr>
              <a:t> </a:t>
            </a:r>
            <a:r>
              <a:rPr sz="1000" spc="-20" dirty="0">
                <a:solidFill>
                  <a:srgbClr val="211E1F"/>
                </a:solidFill>
                <a:latin typeface="Microsoft Sans Serif"/>
                <a:cs typeface="Microsoft Sans Serif"/>
              </a:rPr>
              <a:t>актами.</a:t>
            </a:r>
            <a:endParaRPr sz="1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96199" cy="54604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20518" y="551941"/>
              <a:ext cx="2011172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1869" y="551941"/>
              <a:ext cx="1370202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481327"/>
              <a:ext cx="7696199" cy="284987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2358389" y="964438"/>
            <a:ext cx="2997200" cy="398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211E1F"/>
                </a:solidFill>
                <a:latin typeface="Roboto"/>
                <a:cs typeface="Roboto"/>
              </a:rPr>
              <a:t>ПРОГРАММА</a:t>
            </a:r>
            <a:r>
              <a:rPr sz="1200" b="1" spc="-5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ЭКСПОРТНЫХ</a:t>
            </a:r>
            <a:r>
              <a:rPr sz="1200" b="1" spc="-3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СЕМИНАРОВ</a:t>
            </a:r>
            <a:endParaRPr sz="12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«Жизненный</a:t>
            </a:r>
            <a:r>
              <a:rPr sz="1200" b="1" dirty="0">
                <a:solidFill>
                  <a:srgbClr val="211E1F"/>
                </a:solidFill>
                <a:latin typeface="Roboto"/>
                <a:cs typeface="Roboto"/>
              </a:rPr>
              <a:t> цикл</a:t>
            </a:r>
            <a:r>
              <a:rPr sz="1200" b="1" spc="-2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экспортного проекта»</a:t>
            </a:r>
            <a:endParaRPr sz="1200">
              <a:latin typeface="Roboto"/>
              <a:cs typeface="Robo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9611" y="1644141"/>
            <a:ext cx="780415" cy="44195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80"/>
              </a:spcBef>
            </a:pP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Основы 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экспортной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25" dirty="0">
                <a:solidFill>
                  <a:srgbClr val="211E1F"/>
                </a:solidFill>
                <a:latin typeface="Roboto Lt"/>
                <a:cs typeface="Roboto Lt"/>
              </a:rPr>
              <a:t>д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spc="-15" dirty="0">
                <a:solidFill>
                  <a:srgbClr val="211E1F"/>
                </a:solidFill>
                <a:latin typeface="Roboto Lt"/>
                <a:cs typeface="Roboto Lt"/>
              </a:rPr>
              <a:t>я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т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л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ь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но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с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ти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38498" y="1644141"/>
            <a:ext cx="581660" cy="44195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80"/>
              </a:spcBef>
            </a:pP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П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р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а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вов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ы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 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аспекты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экспорта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48221" y="1644141"/>
            <a:ext cx="944880" cy="301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Логистика</a:t>
            </a:r>
            <a:endParaRPr sz="9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900" spc="-25" dirty="0">
                <a:solidFill>
                  <a:srgbClr val="211E1F"/>
                </a:solidFill>
                <a:latin typeface="Roboto Lt"/>
                <a:cs typeface="Roboto Lt"/>
              </a:rPr>
              <a:t>д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л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я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э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ксп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о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р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т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ер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ов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9611" y="2291587"/>
            <a:ext cx="704850" cy="58229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899"/>
              </a:lnSpc>
              <a:spcBef>
                <a:spcPts val="80"/>
              </a:spcBef>
            </a:pP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Маркетинг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как 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часть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э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к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спор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т</a:t>
            </a:r>
            <a:r>
              <a:rPr sz="900" spc="-15" dirty="0">
                <a:solidFill>
                  <a:srgbClr val="211E1F"/>
                </a:solidFill>
                <a:latin typeface="Roboto Lt"/>
                <a:cs typeface="Roboto Lt"/>
              </a:rPr>
              <a:t>н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ог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о 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проекта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38498" y="2291587"/>
            <a:ext cx="753110" cy="44195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80"/>
              </a:spcBef>
            </a:pP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Финансовые </a:t>
            </a:r>
            <a:r>
              <a:rPr sz="900" spc="1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инс</a:t>
            </a:r>
            <a:r>
              <a:rPr sz="900" spc="-15" dirty="0">
                <a:solidFill>
                  <a:srgbClr val="211E1F"/>
                </a:solidFill>
                <a:latin typeface="Roboto Lt"/>
                <a:cs typeface="Roboto Lt"/>
              </a:rPr>
              <a:t>т</a:t>
            </a:r>
            <a:r>
              <a:rPr sz="900" spc="-20" dirty="0">
                <a:solidFill>
                  <a:srgbClr val="211E1F"/>
                </a:solidFill>
                <a:latin typeface="Roboto Lt"/>
                <a:cs typeface="Roboto Lt"/>
              </a:rPr>
              <a:t>ру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м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нты  экспорта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48221" y="2291587"/>
            <a:ext cx="951865" cy="30162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85"/>
              </a:spcBef>
            </a:pP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Возможности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 о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нла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й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н</a:t>
            </a:r>
            <a:r>
              <a:rPr sz="900" spc="-105" dirty="0">
                <a:solidFill>
                  <a:srgbClr val="211E1F"/>
                </a:solidFill>
                <a:latin typeface="Roboto Lt"/>
                <a:cs typeface="Roboto Lt"/>
              </a:rPr>
              <a:t>-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э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ксп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о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р</a:t>
            </a:r>
            <a:r>
              <a:rPr sz="900" spc="-15" dirty="0">
                <a:solidFill>
                  <a:srgbClr val="211E1F"/>
                </a:solidFill>
                <a:latin typeface="Roboto Lt"/>
                <a:cs typeface="Roboto Lt"/>
              </a:rPr>
              <a:t>та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9611" y="3076447"/>
            <a:ext cx="1252855" cy="441959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85"/>
              </a:spcBef>
            </a:pPr>
            <a:r>
              <a:rPr sz="900" spc="-65" dirty="0">
                <a:solidFill>
                  <a:srgbClr val="211E1F"/>
                </a:solidFill>
                <a:latin typeface="Roboto Lt"/>
                <a:cs typeface="Roboto Lt"/>
              </a:rPr>
              <a:t>Э</a:t>
            </a:r>
            <a:r>
              <a:rPr sz="900" spc="-75" dirty="0">
                <a:solidFill>
                  <a:srgbClr val="211E1F"/>
                </a:solidFill>
                <a:latin typeface="Roboto Lt"/>
                <a:cs typeface="Roboto Lt"/>
              </a:rPr>
              <a:t>ф</a:t>
            </a:r>
            <a:r>
              <a:rPr sz="900" spc="-140" dirty="0">
                <a:solidFill>
                  <a:srgbClr val="211E1F"/>
                </a:solidFill>
                <a:latin typeface="Roboto Lt"/>
                <a:cs typeface="Roboto Lt"/>
              </a:rPr>
              <a:t>ф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ктивна</a:t>
            </a:r>
            <a:r>
              <a:rPr sz="900" spc="-15" dirty="0">
                <a:solidFill>
                  <a:srgbClr val="211E1F"/>
                </a:solidFill>
                <a:latin typeface="Roboto Lt"/>
                <a:cs typeface="Roboto Lt"/>
              </a:rPr>
              <a:t>я</a:t>
            </a:r>
            <a:r>
              <a:rPr sz="900" spc="-3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25" dirty="0">
                <a:solidFill>
                  <a:srgbClr val="211E1F"/>
                </a:solidFill>
                <a:latin typeface="Roboto Lt"/>
                <a:cs typeface="Roboto Lt"/>
              </a:rPr>
              <a:t>д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ло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в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а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я 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коммуникация</a:t>
            </a:r>
            <a:endParaRPr sz="9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для</a:t>
            </a:r>
            <a:r>
              <a:rPr sz="900" spc="-4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экспортеров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38498" y="3076447"/>
            <a:ext cx="1084580" cy="44195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80"/>
              </a:spcBef>
            </a:pP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Документационное </a:t>
            </a:r>
            <a:r>
              <a:rPr sz="900" spc="-21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сопровождение 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экспорта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48221" y="3076447"/>
            <a:ext cx="780415" cy="4419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Налоги</a:t>
            </a:r>
            <a:endParaRPr sz="900">
              <a:latin typeface="Roboto Lt"/>
              <a:cs typeface="Roboto Lt"/>
            </a:endParaRPr>
          </a:p>
          <a:p>
            <a:pPr marL="12700" marR="5080">
              <a:lnSpc>
                <a:spcPts val="1100"/>
              </a:lnSpc>
              <a:spcBef>
                <a:spcPts val="30"/>
              </a:spcBef>
            </a:pP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в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экспортной </a:t>
            </a:r>
            <a:r>
              <a:rPr sz="900" spc="-21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25" dirty="0">
                <a:solidFill>
                  <a:srgbClr val="211E1F"/>
                </a:solidFill>
                <a:latin typeface="Roboto Lt"/>
                <a:cs typeface="Roboto Lt"/>
              </a:rPr>
              <a:t>д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spc="-15" dirty="0">
                <a:solidFill>
                  <a:srgbClr val="211E1F"/>
                </a:solidFill>
                <a:latin typeface="Roboto Lt"/>
                <a:cs typeface="Roboto Lt"/>
              </a:rPr>
              <a:t>я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т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л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ь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но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с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ти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38498" y="3861307"/>
            <a:ext cx="835025" cy="44195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80"/>
              </a:spcBef>
            </a:pP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Таможенное 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р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е</a:t>
            </a:r>
            <a:r>
              <a:rPr sz="900" spc="-10" dirty="0">
                <a:solidFill>
                  <a:srgbClr val="211E1F"/>
                </a:solidFill>
                <a:latin typeface="Roboto Lt"/>
                <a:cs typeface="Roboto Lt"/>
              </a:rPr>
              <a:t>г</a:t>
            </a:r>
            <a:r>
              <a:rPr sz="900" spc="-20" dirty="0">
                <a:solidFill>
                  <a:srgbClr val="211E1F"/>
                </a:solidFill>
                <a:latin typeface="Roboto Lt"/>
                <a:cs typeface="Roboto Lt"/>
              </a:rPr>
              <a:t>у</a:t>
            </a:r>
            <a:r>
              <a:rPr sz="900" dirty="0">
                <a:solidFill>
                  <a:srgbClr val="211E1F"/>
                </a:solidFill>
                <a:latin typeface="Roboto Lt"/>
                <a:cs typeface="Roboto Lt"/>
              </a:rPr>
              <a:t>лиров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а</a:t>
            </a:r>
            <a:r>
              <a:rPr sz="900" spc="5" dirty="0">
                <a:solidFill>
                  <a:srgbClr val="211E1F"/>
                </a:solidFill>
                <a:latin typeface="Roboto Lt"/>
                <a:cs typeface="Roboto Lt"/>
              </a:rPr>
              <a:t>ние  </a:t>
            </a:r>
            <a:r>
              <a:rPr sz="900" spc="-5" dirty="0">
                <a:solidFill>
                  <a:srgbClr val="211E1F"/>
                </a:solidFill>
                <a:latin typeface="Roboto Lt"/>
                <a:cs typeface="Roboto Lt"/>
              </a:rPr>
              <a:t>экспорта</a:t>
            </a:r>
            <a:endParaRPr sz="900">
              <a:latin typeface="Roboto Lt"/>
              <a:cs typeface="Roboto L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71877" y="4680610"/>
            <a:ext cx="35286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Регистрация</a:t>
            </a:r>
            <a:r>
              <a:rPr sz="1200" b="1" spc="-1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ОБЯЗАТЕЛЬНА</a:t>
            </a:r>
            <a:r>
              <a:rPr sz="1200" b="1" spc="-3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на</a:t>
            </a:r>
            <a:r>
              <a:rPr sz="1200" b="1" spc="5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211E1F"/>
                </a:solidFill>
                <a:latin typeface="Roboto"/>
                <a:cs typeface="Roboto"/>
              </a:rPr>
              <a:t>сайте</a:t>
            </a:r>
            <a:r>
              <a:rPr sz="1200" b="1" spc="30" dirty="0">
                <a:solidFill>
                  <a:srgbClr val="211E1F"/>
                </a:solidFill>
                <a:latin typeface="Roboto"/>
                <a:cs typeface="Roboto"/>
              </a:rPr>
              <a:t> </a:t>
            </a:r>
            <a:r>
              <a:rPr sz="1200" b="1" spc="-5" dirty="0">
                <a:solidFill>
                  <a:srgbClr val="882790"/>
                </a:solidFill>
                <a:latin typeface="Roboto"/>
                <a:cs typeface="Roboto"/>
              </a:rPr>
              <a:t>export71.ru</a:t>
            </a:r>
            <a:endParaRPr sz="12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2183" y="551052"/>
              <a:ext cx="1596390" cy="3048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61386" y="551052"/>
              <a:ext cx="827125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00907" y="551052"/>
              <a:ext cx="406908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01134" y="551052"/>
              <a:ext cx="1492377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85181" y="551052"/>
              <a:ext cx="259079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43676" y="551052"/>
              <a:ext cx="913891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68424" y="855548"/>
              <a:ext cx="283463" cy="30510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39112" y="855548"/>
              <a:ext cx="1052347" cy="30510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85769" y="855548"/>
              <a:ext cx="1672844" cy="30510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555870" y="855548"/>
              <a:ext cx="1381633" cy="305104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87679" y="1405254"/>
            <a:ext cx="3311525" cy="301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Обязательные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(базовые)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Поиск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подбор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потенциальных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иностранных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покупателей;</a:t>
            </a:r>
            <a:endParaRPr sz="900">
              <a:latin typeface="Roboto Bk"/>
              <a:cs typeface="Roboto B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7679" y="2230373"/>
            <a:ext cx="5203825" cy="1280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Дополнительные</a:t>
            </a:r>
            <a:r>
              <a:rPr sz="900" spc="-2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(на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выбор)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Формирование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актуализация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коммерческого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предложения;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Сайт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иностранном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языке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(20%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софинансирование);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25"/>
              </a:spcBef>
              <a:buChar char="•"/>
              <a:tabLst>
                <a:tab pos="83185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перевод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презентационных</a:t>
            </a:r>
            <a:r>
              <a:rPr sz="900" b="1" spc="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других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материалов;</a:t>
            </a:r>
            <a:endParaRPr sz="900">
              <a:latin typeface="Roboto Bk"/>
              <a:cs typeface="Roboto Bk"/>
            </a:endParaRPr>
          </a:p>
          <a:p>
            <a:pPr marL="12700" marR="227329">
              <a:lnSpc>
                <a:spcPts val="1100"/>
              </a:lnSpc>
              <a:spcBef>
                <a:spcPts val="30"/>
              </a:spcBef>
              <a:buChar char="•"/>
              <a:tabLst>
                <a:tab pos="1333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Сопровождение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переговорного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процесса: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ведение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коммерческой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корреспонденции,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первичные</a:t>
            </a:r>
            <a:r>
              <a:rPr sz="900" b="1" spc="1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телефонные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ts val="1070"/>
              </a:lnSpc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переговоры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(или)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переговоры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использованием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видео-конференц-связи,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последовательный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перевод;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30"/>
              </a:spcBef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Пересылка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пробной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потенциальным</a:t>
            </a:r>
            <a:r>
              <a:rPr sz="900" b="1" spc="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покупателям;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30708" y="1290827"/>
            <a:ext cx="502920" cy="1576070"/>
            <a:chOff x="330708" y="1290827"/>
            <a:chExt cx="502920" cy="1576070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91668" y="2497835"/>
              <a:ext cx="381000" cy="36880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0708" y="1290827"/>
              <a:ext cx="502920" cy="5867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96199" cy="54604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667" y="1173479"/>
              <a:ext cx="502919" cy="58673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4147" y="459358"/>
              <a:ext cx="1596390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73349" y="459358"/>
              <a:ext cx="826770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12489" y="459358"/>
              <a:ext cx="407365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13099" y="459358"/>
              <a:ext cx="1566418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176393" y="459358"/>
              <a:ext cx="987551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67932" y="459358"/>
              <a:ext cx="583590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30095" y="764158"/>
              <a:ext cx="259079" cy="3048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88592" y="764158"/>
              <a:ext cx="1460500" cy="30480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16249" y="764158"/>
              <a:ext cx="161544" cy="304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97021" y="764158"/>
              <a:ext cx="1512443" cy="3048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496434" y="764158"/>
              <a:ext cx="1719072" cy="304800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882802" y="1251584"/>
            <a:ext cx="4352290" cy="4387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Обязательные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(базовые)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Подбор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международного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отраслевого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выставочно-ярмарочного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мероприятия;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10"/>
              </a:spcBef>
              <a:buChar char="•"/>
              <a:tabLst>
                <a:tab pos="83185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Аренда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застройка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выставочных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площадей</a:t>
            </a:r>
            <a:endParaRPr sz="900">
              <a:latin typeface="Roboto Bk"/>
              <a:cs typeface="Roboto B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82802" y="2074926"/>
            <a:ext cx="6447790" cy="2258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Дополнительные</a:t>
            </a:r>
            <a:r>
              <a:rPr sz="900" spc="-2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(на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выбор)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Формирование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актуализация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коммерческого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предложения;</a:t>
            </a:r>
            <a:endParaRPr sz="900">
              <a:latin typeface="Roboto Bk"/>
              <a:cs typeface="Roboto Bk"/>
            </a:endParaRPr>
          </a:p>
          <a:p>
            <a:pPr marL="12700" marR="5080">
              <a:lnSpc>
                <a:spcPct val="102200"/>
              </a:lnSpc>
              <a:buChar char="•"/>
              <a:tabLst>
                <a:tab pos="90805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презентационных</a:t>
            </a:r>
            <a:r>
              <a:rPr sz="900" b="1" spc="1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материалов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электронном</a:t>
            </a:r>
            <a:r>
              <a:rPr sz="900" b="1" spc="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виде</a:t>
            </a:r>
            <a:r>
              <a:rPr sz="900" b="1" spc="6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7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их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перевод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0" dirty="0">
                <a:solidFill>
                  <a:srgbClr val="211E1F"/>
                </a:solidFill>
                <a:latin typeface="Roboto Bk"/>
                <a:cs typeface="Roboto Bk"/>
              </a:rPr>
              <a:t>язык</a:t>
            </a:r>
            <a:r>
              <a:rPr sz="900" b="1" spc="8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потенциальных</a:t>
            </a:r>
            <a:r>
              <a:rPr sz="900" b="1" spc="1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иностранных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покупателей;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5"/>
              </a:spcBef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Сайт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иностранном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языке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(20%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софинансирование);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0"/>
              </a:spcBef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сувенирной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логотипами;</a:t>
            </a:r>
            <a:endParaRPr sz="900">
              <a:latin typeface="Roboto Bk"/>
              <a:cs typeface="Roboto Bk"/>
            </a:endParaRPr>
          </a:p>
          <a:p>
            <a:pPr marL="88900" indent="-76200">
              <a:lnSpc>
                <a:spcPct val="100000"/>
              </a:lnSpc>
              <a:spcBef>
                <a:spcPts val="25"/>
              </a:spcBef>
              <a:buChar char="•"/>
              <a:tabLst>
                <a:tab pos="8890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Организация</a:t>
            </a:r>
            <a:r>
              <a:rPr sz="900" b="1" spc="9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доставки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выставочных</a:t>
            </a:r>
            <a:r>
              <a:rPr sz="900" b="1" spc="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образцов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(не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применяется</a:t>
            </a:r>
            <a:r>
              <a:rPr sz="900" b="1" spc="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6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международных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мероприятий,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проводимых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endParaRPr sz="900">
              <a:latin typeface="Roboto Bk"/>
              <a:cs typeface="Roboto Bk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территории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РФ);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20"/>
              </a:spcBef>
              <a:buChar char="•"/>
              <a:tabLst>
                <a:tab pos="83185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Поиск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подбор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потенциальных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иностранных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покупателей;</a:t>
            </a:r>
            <a:endParaRPr sz="900">
              <a:latin typeface="Roboto Bk"/>
              <a:cs typeface="Roboto Bk"/>
            </a:endParaRPr>
          </a:p>
          <a:p>
            <a:pPr marL="12700" marR="32384">
              <a:lnSpc>
                <a:spcPct val="101099"/>
              </a:lnSpc>
              <a:spcBef>
                <a:spcPts val="15"/>
              </a:spcBef>
              <a:buChar char="•"/>
              <a:tabLst>
                <a:tab pos="104139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Аренда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площадей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обеспечения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деловых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мероприятий,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включая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аренду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переговорного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комплекса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выставочно-ярмарочного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мероприятия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Оплата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регистрационных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сборов;</a:t>
            </a:r>
            <a:endParaRPr sz="900">
              <a:latin typeface="Roboto Bk"/>
              <a:cs typeface="Roboto Bk"/>
            </a:endParaRPr>
          </a:p>
          <a:p>
            <a:pPr marL="12700" marR="22225">
              <a:lnSpc>
                <a:spcPct val="101099"/>
              </a:lnSpc>
              <a:spcBef>
                <a:spcPts val="10"/>
              </a:spcBef>
              <a:buChar char="•"/>
              <a:tabLst>
                <a:tab pos="76835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Техническое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лингвистическое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сопровождение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переговоров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рамках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выставочно-ярмарочного мероприятия,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том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числе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организация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последовательного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перевода;</a:t>
            </a:r>
            <a:endParaRPr sz="900">
              <a:latin typeface="Roboto Bk"/>
              <a:cs typeface="Roboto Bk"/>
            </a:endParaRPr>
          </a:p>
          <a:p>
            <a:pPr marL="12700" marR="15240">
              <a:lnSpc>
                <a:spcPct val="102200"/>
              </a:lnSpc>
              <a:buChar char="•"/>
              <a:tabLst>
                <a:tab pos="9652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Трансфер</a:t>
            </a:r>
            <a:r>
              <a:rPr sz="900" b="1" spc="1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от</a:t>
            </a:r>
            <a:r>
              <a:rPr sz="900" b="1" spc="1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места</a:t>
            </a:r>
            <a:r>
              <a:rPr sz="900" b="1" spc="1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прибытия</a:t>
            </a:r>
            <a:r>
              <a:rPr sz="900" b="1" spc="18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1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иностранное</a:t>
            </a:r>
            <a:r>
              <a:rPr sz="900" b="1" spc="1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государство</a:t>
            </a:r>
            <a:r>
              <a:rPr sz="900" b="1" spc="1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до</a:t>
            </a:r>
            <a:r>
              <a:rPr sz="900" b="1" spc="1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места</a:t>
            </a:r>
            <a:r>
              <a:rPr sz="900" b="1" spc="1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размещения</a:t>
            </a:r>
            <a:r>
              <a:rPr sz="900" b="1" spc="1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от</a:t>
            </a:r>
            <a:r>
              <a:rPr sz="900" b="1" spc="1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места</a:t>
            </a:r>
            <a:r>
              <a:rPr sz="900" b="1" spc="1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размещения</a:t>
            </a:r>
            <a:r>
              <a:rPr sz="900" b="1" spc="1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к 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месту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проведения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мероприятия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обратно.</a:t>
            </a:r>
            <a:endParaRPr sz="900">
              <a:latin typeface="Roboto Bk"/>
              <a:cs typeface="Roboto Bk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91668" y="2095499"/>
            <a:ext cx="381000" cy="36880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31237" y="551941"/>
              <a:ext cx="1596389" cy="3048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20439" y="551941"/>
              <a:ext cx="826769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59580" y="551941"/>
              <a:ext cx="406908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59807" y="551941"/>
              <a:ext cx="1566417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12494" y="830833"/>
              <a:ext cx="283464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83156" y="830833"/>
              <a:ext cx="1514094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85618" y="830833"/>
              <a:ext cx="1969770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39309" y="830833"/>
              <a:ext cx="901446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11977" y="830833"/>
              <a:ext cx="164591" cy="3048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494274" y="830833"/>
              <a:ext cx="992479" cy="30480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88288" y="1306829"/>
            <a:ext cx="6321425" cy="301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Обязательные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(базовые)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100965" indent="-88900">
              <a:lnSpc>
                <a:spcPct val="100000"/>
              </a:lnSpc>
              <a:spcBef>
                <a:spcPts val="10"/>
              </a:spcBef>
              <a:buChar char="•"/>
              <a:tabLst>
                <a:tab pos="10160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Организация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деловых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переговоров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потенциальными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иностранными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покупателями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иностранном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государстве,</a:t>
            </a:r>
            <a:endParaRPr sz="900">
              <a:latin typeface="Roboto Bk"/>
              <a:cs typeface="Roboto B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8288" y="2404363"/>
            <a:ext cx="6255385" cy="132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Дополнительные</a:t>
            </a:r>
            <a:r>
              <a:rPr sz="900" spc="-2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(на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выбор)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Формирование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актуализация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коммерческого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предложения;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25"/>
              </a:spcBef>
              <a:buChar char="•"/>
              <a:tabLst>
                <a:tab pos="83185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Сайт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иностранном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языке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(20%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софинансирование);</a:t>
            </a:r>
            <a:endParaRPr sz="900">
              <a:latin typeface="Roboto Bk"/>
              <a:cs typeface="Roboto Bk"/>
            </a:endParaRPr>
          </a:p>
          <a:p>
            <a:pPr marL="12700" marR="5080">
              <a:lnSpc>
                <a:spcPct val="101099"/>
              </a:lnSpc>
              <a:spcBef>
                <a:spcPts val="15"/>
              </a:spcBef>
              <a:buChar char="•"/>
              <a:tabLst>
                <a:tab pos="8763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электронном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виде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перевод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презентационных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материалов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язык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потенциальных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иностранных </a:t>
            </a:r>
            <a:r>
              <a:rPr sz="900" b="1" spc="-2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покупателей;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сувенирной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логотипами;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14"/>
              </a:spcBef>
              <a:buChar char="•"/>
              <a:tabLst>
                <a:tab pos="8255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Аренда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помещения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оборудования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переговоров;</a:t>
            </a:r>
            <a:endParaRPr sz="900">
              <a:latin typeface="Roboto Bk"/>
              <a:cs typeface="Roboto Bk"/>
            </a:endParaRPr>
          </a:p>
          <a:p>
            <a:pPr marL="79375" indent="-67310">
              <a:lnSpc>
                <a:spcPct val="100000"/>
              </a:lnSpc>
              <a:spcBef>
                <a:spcPts val="300"/>
              </a:spcBef>
              <a:buChar char="•"/>
              <a:tabLst>
                <a:tab pos="80010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Техническое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лингвистическое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сопровождение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переговоров,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в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том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числе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последовательный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перевод;</a:t>
            </a:r>
            <a:endParaRPr sz="900">
              <a:latin typeface="Roboto Bk"/>
              <a:cs typeface="Roboto Bk"/>
            </a:endParaRPr>
          </a:p>
          <a:p>
            <a:pPr marL="79375" indent="-67310">
              <a:lnSpc>
                <a:spcPct val="100000"/>
              </a:lnSpc>
              <a:spcBef>
                <a:spcPts val="10"/>
              </a:spcBef>
              <a:buChar char="•"/>
              <a:tabLst>
                <a:tab pos="8001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Трансфер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от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места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прибытия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5" dirty="0">
                <a:solidFill>
                  <a:srgbClr val="211E1F"/>
                </a:solidFill>
                <a:latin typeface="Roboto Bk"/>
                <a:cs typeface="Roboto Bk"/>
              </a:rPr>
              <a:t>до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места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размещения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от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места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размещения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к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местам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проведения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мероприятий.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30708" y="1290827"/>
            <a:ext cx="502920" cy="1565275"/>
            <a:chOff x="330708" y="1290827"/>
            <a:chExt cx="502920" cy="1565275"/>
          </a:xfrm>
        </p:grpSpPr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0708" y="1290827"/>
              <a:ext cx="502920" cy="58673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1668" y="2487167"/>
              <a:ext cx="381000" cy="36880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696200" cy="5461000"/>
            <a:chOff x="0" y="0"/>
            <a:chExt cx="7696200" cy="5461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21942" y="551941"/>
              <a:ext cx="1596770" cy="3048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11525" y="551941"/>
              <a:ext cx="1200912" cy="304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34713" y="551941"/>
              <a:ext cx="1566417" cy="304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22392" y="551941"/>
              <a:ext cx="284073" cy="3048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93333" y="551941"/>
              <a:ext cx="1514093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87700" y="818641"/>
              <a:ext cx="1314323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98138" y="818641"/>
              <a:ext cx="901801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71059" y="818641"/>
              <a:ext cx="164591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53356" y="818641"/>
              <a:ext cx="992479" cy="304800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888288" y="1306829"/>
            <a:ext cx="6637655" cy="720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Обязательные</a:t>
            </a:r>
            <a:r>
              <a:rPr sz="900" spc="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(базовые)</a:t>
            </a:r>
            <a:r>
              <a:rPr sz="900" spc="-1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2550" indent="-70485">
              <a:lnSpc>
                <a:spcPct val="100000"/>
              </a:lnSpc>
              <a:spcBef>
                <a:spcPts val="10"/>
              </a:spcBef>
              <a:buChar char="•"/>
              <a:tabLst>
                <a:tab pos="83185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Формирование перечня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потенциальных</a:t>
            </a:r>
            <a:r>
              <a:rPr sz="900" b="1" spc="7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иностранных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покупателей,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сбор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информации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о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запросах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российские</a:t>
            </a:r>
            <a:r>
              <a:rPr sz="900" b="1" spc="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товары;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25"/>
              </a:spcBef>
              <a:buChar char="•"/>
              <a:tabLst>
                <a:tab pos="83185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</a:t>
            </a:r>
            <a:r>
              <a:rPr sz="900" b="1" dirty="0">
                <a:latin typeface="Roboto Bk"/>
                <a:cs typeface="Roboto Bk"/>
              </a:rPr>
              <a:t>редоставление</a:t>
            </a:r>
            <a:r>
              <a:rPr sz="900" b="1" spc="5" dirty="0">
                <a:latin typeface="Roboto Bk"/>
                <a:cs typeface="Roboto Bk"/>
              </a:rPr>
              <a:t> </a:t>
            </a:r>
            <a:r>
              <a:rPr sz="900" b="1" dirty="0">
                <a:latin typeface="Roboto Bk"/>
                <a:cs typeface="Roboto Bk"/>
              </a:rPr>
              <a:t>компании</a:t>
            </a:r>
            <a:r>
              <a:rPr sz="900" b="1" spc="20" dirty="0">
                <a:latin typeface="Roboto Bk"/>
                <a:cs typeface="Roboto Bk"/>
              </a:rPr>
              <a:t> </a:t>
            </a:r>
            <a:r>
              <a:rPr sz="900" b="1" spc="-15" dirty="0">
                <a:latin typeface="Roboto Bk"/>
                <a:cs typeface="Roboto Bk"/>
              </a:rPr>
              <a:t>информации</a:t>
            </a:r>
            <a:r>
              <a:rPr sz="900" b="1" spc="35" dirty="0">
                <a:latin typeface="Roboto Bk"/>
                <a:cs typeface="Roboto Bk"/>
              </a:rPr>
              <a:t> </a:t>
            </a:r>
            <a:r>
              <a:rPr sz="900" b="1" spc="5" dirty="0">
                <a:latin typeface="Roboto Bk"/>
                <a:cs typeface="Roboto Bk"/>
              </a:rPr>
              <a:t>о</a:t>
            </a:r>
            <a:r>
              <a:rPr sz="900" b="1" spc="15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запросах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иностранных</a:t>
            </a:r>
            <a:r>
              <a:rPr sz="900" b="1" spc="60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покупателей</a:t>
            </a:r>
            <a:r>
              <a:rPr sz="900" b="1" spc="35" dirty="0">
                <a:latin typeface="Roboto Bk"/>
                <a:cs typeface="Roboto Bk"/>
              </a:rPr>
              <a:t> </a:t>
            </a:r>
            <a:r>
              <a:rPr sz="900" b="1" spc="10" dirty="0">
                <a:latin typeface="Roboto Bk"/>
                <a:cs typeface="Roboto Bk"/>
              </a:rPr>
              <a:t>на </a:t>
            </a:r>
            <a:r>
              <a:rPr sz="900" b="1" dirty="0">
                <a:latin typeface="Roboto Bk"/>
                <a:cs typeface="Roboto Bk"/>
              </a:rPr>
              <a:t>российские</a:t>
            </a:r>
            <a:r>
              <a:rPr sz="900" b="1" spc="35" dirty="0">
                <a:latin typeface="Roboto Bk"/>
                <a:cs typeface="Roboto Bk"/>
              </a:rPr>
              <a:t> </a:t>
            </a:r>
            <a:r>
              <a:rPr sz="900" b="1" spc="-15" dirty="0">
                <a:latin typeface="Roboto Bk"/>
                <a:cs typeface="Roboto Bk"/>
              </a:rPr>
              <a:t>товары</a:t>
            </a:r>
            <a:r>
              <a:rPr sz="900" b="1" dirty="0">
                <a:latin typeface="Roboto Bk"/>
                <a:cs typeface="Roboto Bk"/>
              </a:rPr>
              <a:t> </a:t>
            </a:r>
            <a:r>
              <a:rPr sz="900" b="1" spc="-30" dirty="0">
                <a:latin typeface="Roboto Bk"/>
                <a:cs typeface="Roboto Bk"/>
              </a:rPr>
              <a:t>(работы,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услуги);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25"/>
              </a:spcBef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Организация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проведение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деловых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встреч;</a:t>
            </a:r>
            <a:endParaRPr sz="900">
              <a:latin typeface="Roboto Bk"/>
              <a:cs typeface="Roboto Bk"/>
            </a:endParaRPr>
          </a:p>
          <a:p>
            <a:pPr marL="81915" indent="-69850">
              <a:lnSpc>
                <a:spcPct val="100000"/>
              </a:lnSpc>
              <a:spcBef>
                <a:spcPts val="15"/>
              </a:spcBef>
              <a:buChar char="•"/>
              <a:tabLst>
                <a:tab pos="82550" algn="l"/>
              </a:tabLst>
            </a:pP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Формирование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актуализация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коммерческого</a:t>
            </a:r>
            <a:r>
              <a:rPr sz="900" b="1" spc="-4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предложения.</a:t>
            </a:r>
            <a:endParaRPr sz="900">
              <a:latin typeface="Roboto Bk"/>
              <a:cs typeface="Roboto Bk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88288" y="2404363"/>
            <a:ext cx="6543675" cy="1280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Дополнительные</a:t>
            </a:r>
            <a:r>
              <a:rPr sz="900" spc="-25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(на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dirty="0">
                <a:solidFill>
                  <a:srgbClr val="882790"/>
                </a:solidFill>
                <a:latin typeface="Roboto Lt"/>
                <a:cs typeface="Roboto Lt"/>
              </a:rPr>
              <a:t>выбор)</a:t>
            </a:r>
            <a:r>
              <a:rPr sz="900" spc="-10" dirty="0">
                <a:solidFill>
                  <a:srgbClr val="882790"/>
                </a:solidFill>
                <a:latin typeface="Roboto Lt"/>
                <a:cs typeface="Roboto Lt"/>
              </a:rPr>
              <a:t> </a:t>
            </a:r>
            <a:r>
              <a:rPr sz="900" spc="-5" dirty="0">
                <a:solidFill>
                  <a:srgbClr val="882790"/>
                </a:solidFill>
                <a:latin typeface="Roboto Lt"/>
                <a:cs typeface="Roboto Lt"/>
              </a:rPr>
              <a:t>услуги:</a:t>
            </a:r>
            <a:endParaRPr sz="900">
              <a:latin typeface="Roboto Lt"/>
              <a:cs typeface="Roboto Lt"/>
            </a:endParaRPr>
          </a:p>
          <a:p>
            <a:pPr marL="81915" indent="-69850">
              <a:lnSpc>
                <a:spcPct val="100000"/>
              </a:lnSpc>
              <a:spcBef>
                <a:spcPts val="10"/>
              </a:spcBef>
              <a:buChar char="•"/>
              <a:tabLst>
                <a:tab pos="82550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</a:t>
            </a:r>
            <a:r>
              <a:rPr sz="900" b="1" spc="-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5" dirty="0">
                <a:solidFill>
                  <a:srgbClr val="211E1F"/>
                </a:solidFill>
                <a:latin typeface="Roboto Bk"/>
                <a:cs typeface="Roboto Bk"/>
              </a:rPr>
              <a:t>или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перевод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1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45" dirty="0">
                <a:solidFill>
                  <a:srgbClr val="211E1F"/>
                </a:solidFill>
                <a:latin typeface="Roboto Bk"/>
                <a:cs typeface="Roboto Bk"/>
              </a:rPr>
              <a:t>язык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потенциального</a:t>
            </a:r>
            <a:r>
              <a:rPr sz="900" b="1" spc="5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покупателя</a:t>
            </a:r>
            <a:r>
              <a:rPr sz="900" b="1" spc="3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презентационного</a:t>
            </a:r>
            <a:r>
              <a:rPr sz="900" b="1" spc="5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иного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материала;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25"/>
              </a:spcBef>
              <a:buChar char="•"/>
              <a:tabLst>
                <a:tab pos="83185" algn="l"/>
              </a:tabLst>
            </a:pP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Подготовка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сувенирной</a:t>
            </a:r>
            <a:r>
              <a:rPr sz="900" b="1" spc="4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продукции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с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логотипами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участников;</a:t>
            </a:r>
            <a:endParaRPr sz="900">
              <a:latin typeface="Roboto Bk"/>
              <a:cs typeface="Roboto Bk"/>
            </a:endParaRPr>
          </a:p>
          <a:p>
            <a:pPr marL="86995" indent="-74930">
              <a:lnSpc>
                <a:spcPct val="100000"/>
              </a:lnSpc>
              <a:spcBef>
                <a:spcPts val="25"/>
              </a:spcBef>
              <a:buChar char="•"/>
              <a:tabLst>
                <a:tab pos="87630" algn="l"/>
              </a:tabLst>
            </a:pP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Аренда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помещения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и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оборудования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30" dirty="0">
                <a:solidFill>
                  <a:srgbClr val="211E1F"/>
                </a:solidFill>
                <a:latin typeface="Roboto Bk"/>
                <a:cs typeface="Roboto Bk"/>
              </a:rPr>
              <a:t>для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переговоров</a:t>
            </a:r>
            <a:r>
              <a:rPr sz="900" b="1" spc="-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10" dirty="0">
                <a:solidFill>
                  <a:srgbClr val="211E1F"/>
                </a:solidFill>
                <a:latin typeface="Roboto Bk"/>
                <a:cs typeface="Roboto Bk"/>
              </a:rPr>
              <a:t>на</a:t>
            </a:r>
            <a:r>
              <a:rPr sz="900" b="1" spc="3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0" dirty="0">
                <a:solidFill>
                  <a:srgbClr val="211E1F"/>
                </a:solidFill>
                <a:latin typeface="Roboto Bk"/>
                <a:cs typeface="Roboto Bk"/>
              </a:rPr>
              <a:t>территории</a:t>
            </a:r>
            <a:r>
              <a:rPr sz="900" b="1" spc="20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Тульской</a:t>
            </a:r>
            <a:r>
              <a:rPr sz="900" b="1" spc="25" dirty="0">
                <a:solidFill>
                  <a:srgbClr val="211E1F"/>
                </a:solidFill>
                <a:latin typeface="Roboto Bk"/>
                <a:cs typeface="Roboto Bk"/>
              </a:rPr>
              <a:t> </a:t>
            </a:r>
            <a:r>
              <a:rPr sz="900" b="1" spc="-15" dirty="0">
                <a:solidFill>
                  <a:srgbClr val="211E1F"/>
                </a:solidFill>
                <a:latin typeface="Roboto Bk"/>
                <a:cs typeface="Roboto Bk"/>
              </a:rPr>
              <a:t>области;</a:t>
            </a:r>
            <a:endParaRPr sz="900">
              <a:latin typeface="Roboto Bk"/>
              <a:cs typeface="Roboto Bk"/>
            </a:endParaRPr>
          </a:p>
          <a:p>
            <a:pPr marL="82550" indent="-70485">
              <a:lnSpc>
                <a:spcPct val="100000"/>
              </a:lnSpc>
              <a:spcBef>
                <a:spcPts val="15"/>
              </a:spcBef>
              <a:buChar char="•"/>
              <a:tabLst>
                <a:tab pos="83185" algn="l"/>
              </a:tabLst>
            </a:pPr>
            <a:r>
              <a:rPr sz="900" b="1" dirty="0">
                <a:solidFill>
                  <a:srgbClr val="211E1F"/>
                </a:solidFill>
                <a:latin typeface="Roboto Bk"/>
                <a:cs typeface="Roboto Bk"/>
              </a:rPr>
              <a:t>Т</a:t>
            </a:r>
            <a:r>
              <a:rPr sz="900" b="1" dirty="0">
                <a:latin typeface="Roboto Bk"/>
                <a:cs typeface="Roboto Bk"/>
              </a:rPr>
              <a:t>ехническое</a:t>
            </a:r>
            <a:r>
              <a:rPr sz="900" b="1" spc="20" dirty="0">
                <a:latin typeface="Roboto Bk"/>
                <a:cs typeface="Roboto Bk"/>
              </a:rPr>
              <a:t> </a:t>
            </a:r>
            <a:r>
              <a:rPr sz="900" b="1" spc="10" dirty="0">
                <a:latin typeface="Roboto Bk"/>
                <a:cs typeface="Roboto Bk"/>
              </a:rPr>
              <a:t>и</a:t>
            </a:r>
            <a:r>
              <a:rPr sz="900" b="1" spc="15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лингвистическое</a:t>
            </a:r>
            <a:r>
              <a:rPr sz="900" b="1" spc="60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сопровождение</a:t>
            </a:r>
            <a:r>
              <a:rPr sz="900" b="1" spc="35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переговоров,</a:t>
            </a:r>
            <a:r>
              <a:rPr sz="900" b="1" spc="-15" dirty="0">
                <a:latin typeface="Roboto Bk"/>
                <a:cs typeface="Roboto Bk"/>
              </a:rPr>
              <a:t> </a:t>
            </a:r>
            <a:r>
              <a:rPr sz="900" b="1" spc="5" dirty="0">
                <a:latin typeface="Roboto Bk"/>
                <a:cs typeface="Roboto Bk"/>
              </a:rPr>
              <a:t>в</a:t>
            </a:r>
            <a:r>
              <a:rPr sz="900" b="1" spc="20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том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dirty="0">
                <a:latin typeface="Roboto Bk"/>
                <a:cs typeface="Roboto Bk"/>
              </a:rPr>
              <a:t>числе</a:t>
            </a:r>
            <a:r>
              <a:rPr sz="900" b="1" spc="40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организация</a:t>
            </a:r>
            <a:r>
              <a:rPr sz="900" b="1" spc="55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последовательного</a:t>
            </a:r>
            <a:r>
              <a:rPr sz="900" b="1" spc="15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перевода;</a:t>
            </a:r>
            <a:endParaRPr sz="900">
              <a:latin typeface="Roboto Bk"/>
              <a:cs typeface="Roboto Bk"/>
            </a:endParaRPr>
          </a:p>
          <a:p>
            <a:pPr marL="12700" marR="174625">
              <a:lnSpc>
                <a:spcPct val="102200"/>
              </a:lnSpc>
              <a:buChar char="•"/>
              <a:tabLst>
                <a:tab pos="82550" algn="l"/>
              </a:tabLst>
            </a:pPr>
            <a:r>
              <a:rPr sz="900" b="1" spc="-5" dirty="0">
                <a:solidFill>
                  <a:srgbClr val="211E1F"/>
                </a:solidFill>
                <a:latin typeface="Roboto Bk"/>
                <a:cs typeface="Roboto Bk"/>
              </a:rPr>
              <a:t>О</a:t>
            </a:r>
            <a:r>
              <a:rPr sz="900" b="1" spc="-5" dirty="0">
                <a:latin typeface="Roboto Bk"/>
                <a:cs typeface="Roboto Bk"/>
              </a:rPr>
              <a:t>плата </a:t>
            </a:r>
            <a:r>
              <a:rPr sz="900" b="1" spc="-10" dirty="0">
                <a:latin typeface="Roboto Bk"/>
                <a:cs typeface="Roboto Bk"/>
              </a:rPr>
              <a:t>расходов </a:t>
            </a:r>
            <a:r>
              <a:rPr sz="900" b="1" spc="10" dirty="0">
                <a:latin typeface="Roboto Bk"/>
                <a:cs typeface="Roboto Bk"/>
              </a:rPr>
              <a:t>на </a:t>
            </a:r>
            <a:r>
              <a:rPr sz="900" b="1" spc="-5" dirty="0">
                <a:latin typeface="Roboto Bk"/>
                <a:cs typeface="Roboto Bk"/>
              </a:rPr>
              <a:t>проживание представителей </a:t>
            </a:r>
            <a:r>
              <a:rPr sz="900" b="1" spc="-10" dirty="0">
                <a:latin typeface="Roboto Bk"/>
                <a:cs typeface="Roboto Bk"/>
              </a:rPr>
              <a:t>иностранных</a:t>
            </a:r>
            <a:r>
              <a:rPr sz="900" b="1" spc="-5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хозяйствующих</a:t>
            </a:r>
            <a:r>
              <a:rPr sz="900" b="1" spc="-15" dirty="0">
                <a:latin typeface="Roboto Bk"/>
                <a:cs typeface="Roboto Bk"/>
              </a:rPr>
              <a:t> субъектов </a:t>
            </a:r>
            <a:r>
              <a:rPr sz="900" b="1" spc="10" dirty="0">
                <a:latin typeface="Roboto Bk"/>
                <a:cs typeface="Roboto Bk"/>
              </a:rPr>
              <a:t>на </a:t>
            </a:r>
            <a:r>
              <a:rPr sz="900" b="1" spc="-5" dirty="0">
                <a:latin typeface="Roboto Bk"/>
                <a:cs typeface="Roboto Bk"/>
              </a:rPr>
              <a:t>территории Тульской </a:t>
            </a:r>
            <a:r>
              <a:rPr sz="900" b="1" dirty="0">
                <a:latin typeface="Roboto Bk"/>
                <a:cs typeface="Roboto Bk"/>
              </a:rPr>
              <a:t> </a:t>
            </a:r>
            <a:r>
              <a:rPr sz="900" b="1" spc="-15" dirty="0">
                <a:latin typeface="Roboto Bk"/>
                <a:cs typeface="Roboto Bk"/>
              </a:rPr>
              <a:t>области;</a:t>
            </a:r>
            <a:endParaRPr sz="900">
              <a:latin typeface="Roboto Bk"/>
              <a:cs typeface="Roboto Bk"/>
            </a:endParaRPr>
          </a:p>
          <a:p>
            <a:pPr marL="12700" marR="8890">
              <a:lnSpc>
                <a:spcPts val="1100"/>
              </a:lnSpc>
              <a:spcBef>
                <a:spcPts val="30"/>
              </a:spcBef>
              <a:buClr>
                <a:srgbClr val="211E1F"/>
              </a:buClr>
              <a:buChar char="•"/>
              <a:tabLst>
                <a:tab pos="83185" algn="l"/>
              </a:tabLst>
            </a:pPr>
            <a:r>
              <a:rPr sz="900" b="1" spc="-5" dirty="0">
                <a:latin typeface="Roboto Bk"/>
                <a:cs typeface="Roboto Bk"/>
              </a:rPr>
              <a:t>Оплата</a:t>
            </a:r>
            <a:r>
              <a:rPr sz="900" b="1" spc="25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расходов</a:t>
            </a:r>
            <a:r>
              <a:rPr sz="900" b="1" spc="5" dirty="0">
                <a:latin typeface="Roboto Bk"/>
                <a:cs typeface="Roboto Bk"/>
              </a:rPr>
              <a:t> </a:t>
            </a:r>
            <a:r>
              <a:rPr sz="900" b="1" spc="10" dirty="0">
                <a:latin typeface="Roboto Bk"/>
                <a:cs typeface="Roboto Bk"/>
              </a:rPr>
              <a:t>на</a:t>
            </a:r>
            <a:r>
              <a:rPr sz="900" b="1" spc="20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проезд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представителей</a:t>
            </a:r>
            <a:r>
              <a:rPr sz="900" b="1" spc="35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иностранных</a:t>
            </a:r>
            <a:r>
              <a:rPr sz="900" b="1" spc="45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хозяйствующих</a:t>
            </a:r>
            <a:r>
              <a:rPr sz="900" b="1" spc="75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субъектов</a:t>
            </a:r>
            <a:r>
              <a:rPr sz="900" b="1" spc="15" dirty="0">
                <a:latin typeface="Roboto Bk"/>
                <a:cs typeface="Roboto Bk"/>
              </a:rPr>
              <a:t> </a:t>
            </a:r>
            <a:r>
              <a:rPr sz="900" b="1" spc="-40" dirty="0">
                <a:latin typeface="Roboto Bk"/>
                <a:cs typeface="Roboto Bk"/>
              </a:rPr>
              <a:t>к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spc="-20" dirty="0">
                <a:latin typeface="Roboto Bk"/>
                <a:cs typeface="Roboto Bk"/>
              </a:rPr>
              <a:t>месту</a:t>
            </a:r>
            <a:r>
              <a:rPr sz="900" b="1" spc="5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проведения</a:t>
            </a:r>
            <a:r>
              <a:rPr sz="900" b="1" spc="25" dirty="0">
                <a:latin typeface="Roboto Bk"/>
                <a:cs typeface="Roboto Bk"/>
              </a:rPr>
              <a:t> </a:t>
            </a:r>
            <a:r>
              <a:rPr sz="900" b="1" dirty="0">
                <a:latin typeface="Roboto Bk"/>
                <a:cs typeface="Roboto Bk"/>
              </a:rPr>
              <a:t>переговоров </a:t>
            </a:r>
            <a:r>
              <a:rPr sz="900" b="1" spc="5" dirty="0">
                <a:latin typeface="Roboto Bk"/>
                <a:cs typeface="Roboto Bk"/>
              </a:rPr>
              <a:t> </a:t>
            </a:r>
            <a:r>
              <a:rPr sz="900" b="1" spc="10" dirty="0">
                <a:latin typeface="Roboto Bk"/>
                <a:cs typeface="Roboto Bk"/>
              </a:rPr>
              <a:t>на</a:t>
            </a:r>
            <a:r>
              <a:rPr sz="900" b="1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территории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spc="-5" dirty="0">
                <a:latin typeface="Roboto Bk"/>
                <a:cs typeface="Roboto Bk"/>
              </a:rPr>
              <a:t>Тульской</a:t>
            </a:r>
            <a:r>
              <a:rPr sz="900" b="1" spc="10" dirty="0">
                <a:latin typeface="Roboto Bk"/>
                <a:cs typeface="Roboto Bk"/>
              </a:rPr>
              <a:t> </a:t>
            </a:r>
            <a:r>
              <a:rPr sz="900" b="1" spc="-10" dirty="0">
                <a:latin typeface="Roboto Bk"/>
                <a:cs typeface="Roboto Bk"/>
              </a:rPr>
              <a:t>области.</a:t>
            </a:r>
            <a:endParaRPr sz="900">
              <a:latin typeface="Roboto Bk"/>
              <a:cs typeface="Roboto Bk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30708" y="1290827"/>
            <a:ext cx="502920" cy="1565275"/>
            <a:chOff x="330708" y="1290827"/>
            <a:chExt cx="502920" cy="1565275"/>
          </a:xfrm>
        </p:grpSpPr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30708" y="1290827"/>
              <a:ext cx="502920" cy="58673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91668" y="2487167"/>
              <a:ext cx="381000" cy="36880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11E1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1655</Words>
  <Application>Microsoft Office PowerPoint</Application>
  <PresentationFormat>Произвольный</PresentationFormat>
  <Paragraphs>216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Центр поддержки экспорта (ЦПЭ) создан правительством Тульской области с целью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Елена Анатольевна Ершова</cp:lastModifiedBy>
  <cp:revision>1</cp:revision>
  <dcterms:created xsi:type="dcterms:W3CDTF">2022-10-13T14:44:00Z</dcterms:created>
  <dcterms:modified xsi:type="dcterms:W3CDTF">2022-10-13T14:44:40Z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2022-10-10T00:00:00Z</vt:filetime>
  </property>
  <property fmtid="{D5CDD505-2E9C-101B-9397-08002B2CF9AE}" pid="3" name="Creator">
    <vt:lpwstr>Microsoft® PowerPoint® 2021</vt:lpwstr>
  </property>
  <property fmtid="{D5CDD505-2E9C-101B-9397-08002B2CF9AE}" pid="4" name="LastSaved">
    <vt:filetime>2022-10-13T00:00:00Z</vt:filetime>
  </property>
</Properties>
</file>