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6"/>
  </p:notesMasterIdLst>
  <p:sldIdLst>
    <p:sldId id="256" r:id="rId2"/>
    <p:sldId id="328" r:id="rId3"/>
    <p:sldId id="296" r:id="rId4"/>
    <p:sldId id="271" r:id="rId5"/>
    <p:sldId id="326" r:id="rId6"/>
    <p:sldId id="337" r:id="rId7"/>
    <p:sldId id="327" r:id="rId8"/>
    <p:sldId id="329" r:id="rId9"/>
    <p:sldId id="330" r:id="rId10"/>
    <p:sldId id="331" r:id="rId11"/>
    <p:sldId id="332" r:id="rId12"/>
    <p:sldId id="333" r:id="rId13"/>
    <p:sldId id="334" r:id="rId14"/>
    <p:sldId id="338" r:id="rId15"/>
  </p:sldIdLst>
  <p:sldSz cx="12192000" cy="6858000"/>
  <p:notesSz cx="6797675" cy="9929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  <a:srgbClr val="FF6C4F"/>
    <a:srgbClr val="5136F6"/>
    <a:srgbClr val="9E0000"/>
    <a:srgbClr val="600000"/>
    <a:srgbClr val="401B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51" autoAdjust="0"/>
    <p:restoredTop sz="94660"/>
  </p:normalViewPr>
  <p:slideViewPr>
    <p:cSldViewPr snapToGrid="0">
      <p:cViewPr varScale="1">
        <p:scale>
          <a:sx n="73" d="100"/>
          <a:sy n="73" d="100"/>
        </p:scale>
        <p:origin x="78" y="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60" cy="498215"/>
          </a:xfrm>
          <a:prstGeom prst="rect">
            <a:avLst/>
          </a:prstGeom>
        </p:spPr>
        <p:txBody>
          <a:bodyPr vert="horz" lIns="92126" tIns="46063" rIns="92126" bIns="4606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2" y="1"/>
            <a:ext cx="2945660" cy="498215"/>
          </a:xfrm>
          <a:prstGeom prst="rect">
            <a:avLst/>
          </a:prstGeom>
        </p:spPr>
        <p:txBody>
          <a:bodyPr vert="horz" lIns="92126" tIns="46063" rIns="92126" bIns="46063" rtlCol="0"/>
          <a:lstStyle>
            <a:lvl1pPr algn="r">
              <a:defRPr sz="1200"/>
            </a:lvl1pPr>
          </a:lstStyle>
          <a:p>
            <a:fld id="{4DCE345A-06E0-48F0-9FBA-F558E778367A}" type="datetimeFigureOut">
              <a:rPr lang="ru-RU" smtClean="0"/>
              <a:pPr/>
              <a:t>18.12.2024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26" tIns="46063" rIns="92126" bIns="46063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8723"/>
            <a:ext cx="5438140" cy="3909864"/>
          </a:xfrm>
          <a:prstGeom prst="rect">
            <a:avLst/>
          </a:prstGeom>
        </p:spPr>
        <p:txBody>
          <a:bodyPr vert="horz" lIns="92126" tIns="46063" rIns="92126" bIns="46063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5660" cy="498214"/>
          </a:xfrm>
          <a:prstGeom prst="rect">
            <a:avLst/>
          </a:prstGeom>
        </p:spPr>
        <p:txBody>
          <a:bodyPr vert="horz" lIns="92126" tIns="46063" rIns="92126" bIns="4606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2" y="9431600"/>
            <a:ext cx="2945660" cy="498214"/>
          </a:xfrm>
          <a:prstGeom prst="rect">
            <a:avLst/>
          </a:prstGeom>
        </p:spPr>
        <p:txBody>
          <a:bodyPr vert="horz" lIns="92126" tIns="46063" rIns="92126" bIns="46063" rtlCol="0" anchor="b"/>
          <a:lstStyle>
            <a:lvl1pPr algn="r">
              <a:defRPr sz="1200"/>
            </a:lvl1pPr>
          </a:lstStyle>
          <a:p>
            <a:fld id="{031A5ACA-F677-408B-B7E3-DE0F82FF1F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6287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1A5ACA-F677-408B-B7E3-DE0F82FF1F00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5931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1A5ACA-F677-408B-B7E3-DE0F82FF1F00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25112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1A5ACA-F677-408B-B7E3-DE0F82FF1F00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23904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1A5ACA-F677-408B-B7E3-DE0F82FF1F00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8163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1A5ACA-F677-408B-B7E3-DE0F82FF1F00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19254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1A5ACA-F677-408B-B7E3-DE0F82FF1F00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9749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1A5ACA-F677-408B-B7E3-DE0F82FF1F00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71080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1A5ACA-F677-408B-B7E3-DE0F82FF1F00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57072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1A5ACA-F677-408B-B7E3-DE0F82FF1F00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7228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1A5ACA-F677-408B-B7E3-DE0F82FF1F00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7228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1A5ACA-F677-408B-B7E3-DE0F82FF1F00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84571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1A5ACA-F677-408B-B7E3-DE0F82FF1F00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13531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1A5ACA-F677-408B-B7E3-DE0F82FF1F00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68375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1A5ACA-F677-408B-B7E3-DE0F82FF1F00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05002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3CEE9-2D0E-4798-A5A0-80CD34E6C660}" type="datetime1">
              <a:rPr lang="ru-RU" smtClean="0"/>
              <a:t>18.12.2024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42DD9-4F27-405F-BF87-F961C24F69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69840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EB094-33E3-4C8D-85AE-8DE1734EC7D1}" type="datetime1">
              <a:rPr lang="ru-RU" smtClean="0"/>
              <a:t>18.12.2024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42DD9-4F27-405F-BF87-F961C24F69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8037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E5EEB-FF29-4D30-99C5-50C6E9DFA832}" type="datetime1">
              <a:rPr lang="ru-RU" smtClean="0"/>
              <a:t>18.12.2024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42DD9-4F27-405F-BF87-F961C24F69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5516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8131A-3685-4E06-9DE8-32E11AE1157B}" type="datetime1">
              <a:rPr lang="ru-RU" smtClean="0"/>
              <a:t>18.12.2024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42DD9-4F27-405F-BF87-F961C24F69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30704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A1004-93E7-42DA-BA21-874580EF91B7}" type="datetime1">
              <a:rPr lang="ru-RU" smtClean="0"/>
              <a:t>18.12.2024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42DD9-4F27-405F-BF87-F961C24F69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8257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66156-2115-4277-BC78-1AA816ED7EFD}" type="datetime1">
              <a:rPr lang="ru-RU" smtClean="0"/>
              <a:t>18.12.2024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42DD9-4F27-405F-BF87-F961C24F69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428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39402-A7C6-45C2-8C69-D6B58D953773}" type="datetime1">
              <a:rPr lang="ru-RU" smtClean="0"/>
              <a:t>18.12.2024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42DD9-4F27-405F-BF87-F961C24F69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0890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54722-0117-4897-8181-0BA527BF3FE7}" type="datetime1">
              <a:rPr lang="ru-RU" smtClean="0"/>
              <a:t>18.12.2024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42DD9-4F27-405F-BF87-F961C24F69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14404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0F4A6-B7E2-4155-BC52-6C83B333C2C4}" type="datetime1">
              <a:rPr lang="ru-RU" smtClean="0"/>
              <a:t>18.12.2024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42DD9-4F27-405F-BF87-F961C24F69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101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BCE71-570C-42B7-9FC3-1B0225EC2ED8}" type="datetime1">
              <a:rPr lang="ru-RU" smtClean="0"/>
              <a:t>18.12.2024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42DD9-4F27-405F-BF87-F961C24F69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59963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26758-9D38-458C-B223-8676A8746124}" type="datetime1">
              <a:rPr lang="ru-RU" smtClean="0"/>
              <a:t>18.12.2024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42DD9-4F27-405F-BF87-F961C24F69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2724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F410A8-2661-4256-B72F-88FE6FEBA989}" type="datetime1">
              <a:rPr lang="ru-RU" smtClean="0"/>
              <a:t>18.12.2024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242DD9-4F27-405F-BF87-F961C24F69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3307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.png"/><Relationship Id="rId7" Type="http://schemas.openxmlformats.org/officeDocument/2006/relationships/image" Target="../media/image4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2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11" Type="http://schemas.openxmlformats.org/officeDocument/2006/relationships/image" Target="../media/image3.png"/><Relationship Id="rId10" Type="http://schemas.openxmlformats.org/officeDocument/2006/relationships/image" Target="../media/image4.png"/><Relationship Id="rId9" Type="http://schemas.openxmlformats.org/officeDocument/2006/relationships/image" Target="../media/image2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12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11" Type="http://schemas.openxmlformats.org/officeDocument/2006/relationships/image" Target="../media/image6.png"/><Relationship Id="rId10" Type="http://schemas.openxmlformats.org/officeDocument/2006/relationships/image" Target="../media/image5.jpeg"/><Relationship Id="rId9" Type="http://schemas.openxmlformats.org/officeDocument/2006/relationships/image" Target="../media/image2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7.jpe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2.svg"/><Relationship Id="rId4" Type="http://schemas.openxmlformats.org/officeDocument/2006/relationships/image" Target="../media/image1.png"/><Relationship Id="rId9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image" Target="../media/image7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2.svg"/><Relationship Id="rId10" Type="http://schemas.openxmlformats.org/officeDocument/2006/relationships/image" Target="../media/image3.png"/><Relationship Id="rId4" Type="http://schemas.openxmlformats.org/officeDocument/2006/relationships/image" Target="../media/image1.png"/><Relationship Id="rId9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29B54F9-CCDB-4829-BC4E-F73D65D4AFE7}"/>
              </a:ext>
            </a:extLst>
          </p:cNvPr>
          <p:cNvSpPr txBox="1"/>
          <p:nvPr/>
        </p:nvSpPr>
        <p:spPr>
          <a:xfrm>
            <a:off x="841186" y="307451"/>
            <a:ext cx="9304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АДМИНИСТРАЦИЯ МУНИЦИПАЛЬНОГО ОБРАЗОВАНИЯ ЗАОКСКИЙ РАЙОН</a:t>
            </a:r>
            <a:endParaRPr lang="ru-RU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431478A-5096-43A0-8A65-A3D35744CD3D}"/>
              </a:ext>
            </a:extLst>
          </p:cNvPr>
          <p:cNvSpPr txBox="1"/>
          <p:nvPr/>
        </p:nvSpPr>
        <p:spPr>
          <a:xfrm>
            <a:off x="-580505" y="2768158"/>
            <a:ext cx="80190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spc="-1" dirty="0">
                <a:solidFill>
                  <a:schemeClr val="bg1"/>
                </a:solidFill>
                <a:ea typeface="PT Serif"/>
              </a:rPr>
              <a:t>МУНИЦИПАЛЬНОЕ ОБРАЗОВАНИЕ </a:t>
            </a:r>
            <a:endParaRPr lang="ru-RU" sz="2800" b="1" spc="-1" dirty="0" smtClean="0">
              <a:solidFill>
                <a:schemeClr val="bg1"/>
              </a:solidFill>
              <a:ea typeface="PT Serif"/>
            </a:endParaRPr>
          </a:p>
          <a:p>
            <a:pPr algn="ctr"/>
            <a:r>
              <a:rPr lang="ru-RU" sz="2800" b="1" dirty="0">
                <a:solidFill>
                  <a:prstClr val="white"/>
                </a:solidFill>
              </a:rPr>
              <a:t>ЗАОКСКИЙ РАЙОН</a:t>
            </a:r>
            <a:endParaRPr lang="ru-RU" sz="2800" b="1" dirty="0" smtClean="0">
              <a:solidFill>
                <a:schemeClr val="bg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ABFC917-FB5C-40D2-A0DE-049757C92B6B}"/>
              </a:ext>
            </a:extLst>
          </p:cNvPr>
          <p:cNvSpPr txBox="1"/>
          <p:nvPr/>
        </p:nvSpPr>
        <p:spPr>
          <a:xfrm>
            <a:off x="506776" y="5813641"/>
            <a:ext cx="7487947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solidFill>
                  <a:prstClr val="white"/>
                </a:solidFill>
                <a:latin typeface="Century Gothic" panose="020B0502020202020204" pitchFamily="34" charset="0"/>
              </a:rPr>
              <a:t>Глава администрации </a:t>
            </a:r>
            <a:r>
              <a:rPr lang="ru-RU" sz="1600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муниципального образования Заокский район</a:t>
            </a:r>
            <a:endParaRPr lang="ru-RU" sz="1600" dirty="0">
              <a:solidFill>
                <a:prstClr val="white"/>
              </a:solidFill>
              <a:latin typeface="Century Gothic" panose="020B0502020202020204" pitchFamily="34" charset="0"/>
            </a:endParaRPr>
          </a:p>
          <a:p>
            <a:r>
              <a:rPr lang="ru-RU" b="1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Волченков Юрий Алексеевич</a:t>
            </a:r>
            <a:endParaRPr lang="ru-RU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A218364-2396-4C18-ABD3-CF65A0FD3E3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858000" y="662550"/>
            <a:ext cx="4900771" cy="543764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7886202" y="6393417"/>
            <a:ext cx="39810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https://zaokskij-r71.gosweb.gosuslugi.ru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95" y="131820"/>
            <a:ext cx="652218" cy="76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22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13985" y="3215877"/>
            <a:ext cx="4568894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ru-RU"/>
            </a:defPPr>
            <a:lvl1pPr>
              <a:lnSpc>
                <a:spcPct val="80000"/>
              </a:lnSpc>
              <a:defRPr sz="20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Franklin Gothic Heavy" panose="020B0903020102020204" pitchFamily="34" charset="0"/>
              </a:defRPr>
            </a:lvl1pPr>
          </a:lstStyle>
          <a:p>
            <a:r>
              <a:rPr lang="ru-RU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Основные</a:t>
            </a:r>
            <a:r>
              <a:rPr lang="ru-RU" b="0" dirty="0">
                <a:solidFill>
                  <a:schemeClr val="bg1"/>
                </a:solidFill>
              </a:rPr>
              <a:t> </a:t>
            </a:r>
            <a:r>
              <a:rPr lang="ru-RU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направления</a:t>
            </a:r>
            <a:r>
              <a:rPr lang="ru-RU" b="0" dirty="0">
                <a:solidFill>
                  <a:schemeClr val="bg1"/>
                </a:solidFill>
              </a:rPr>
              <a:t> </a:t>
            </a:r>
            <a:r>
              <a:rPr lang="ru-RU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деятельности</a:t>
            </a:r>
          </a:p>
        </p:txBody>
      </p:sp>
      <p:pic>
        <p:nvPicPr>
          <p:cNvPr id="56" name="Picture 11" descr="Z:\Горячих С.С\герб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54" y="157384"/>
            <a:ext cx="651404" cy="77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-9121" y="0"/>
            <a:ext cx="12192000" cy="1002535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3D5CB929-3FAD-4FFF-B0B3-12A60D3EE29C}"/>
              </a:ext>
            </a:extLst>
          </p:cNvPr>
          <p:cNvSpPr txBox="1"/>
          <p:nvPr/>
        </p:nvSpPr>
        <p:spPr>
          <a:xfrm>
            <a:off x="950025" y="218260"/>
            <a:ext cx="9911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>
                <a:solidFill>
                  <a:schemeClr val="bg1"/>
                </a:solidFill>
              </a:rPr>
              <a:t>ИНВЕСТИЦИОННЫЕ</a:t>
            </a:r>
            <a:r>
              <a:rPr lang="ru-RU" sz="4000" b="1" u="sng" dirty="0">
                <a:solidFill>
                  <a:schemeClr val="bg1"/>
                </a:solidFill>
              </a:rPr>
              <a:t> ПЛОЩАДКИ «ГРИНФИЛД»</a:t>
            </a:r>
            <a:endParaRPr lang="ru-RU" sz="4000" dirty="0">
              <a:solidFill>
                <a:schemeClr val="bg1"/>
              </a:solidFill>
            </a:endParaRPr>
          </a:p>
        </p:txBody>
      </p:sp>
      <p:cxnSp>
        <p:nvCxnSpPr>
          <p:cNvPr id="59" name="Прямая соединительная линия 58">
            <a:extLst>
              <a:ext uri="{FF2B5EF4-FFF2-40B4-BE49-F238E27FC236}">
                <a16:creationId xmlns:a16="http://schemas.microsoft.com/office/drawing/2014/main" id="{65525401-209C-492C-BFE6-594C6047CE45}"/>
              </a:ext>
            </a:extLst>
          </p:cNvPr>
          <p:cNvCxnSpPr/>
          <p:nvPr/>
        </p:nvCxnSpPr>
        <p:spPr>
          <a:xfrm>
            <a:off x="11182121" y="209320"/>
            <a:ext cx="0" cy="583894"/>
          </a:xfrm>
          <a:prstGeom prst="line">
            <a:avLst/>
          </a:prstGeom>
          <a:noFill/>
          <a:ln w="2857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8" name="Прямоугольник 7"/>
          <p:cNvSpPr/>
          <p:nvPr/>
        </p:nvSpPr>
        <p:spPr>
          <a:xfrm flipH="1">
            <a:off x="11293434" y="285004"/>
            <a:ext cx="6768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 </a:t>
            </a:r>
            <a:r>
              <a:rPr lang="en-US" sz="2400" b="1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1</a:t>
            </a:r>
            <a:r>
              <a:rPr lang="ru-RU" sz="2400" b="1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0</a:t>
            </a:r>
            <a:endParaRPr lang="ru-RU" sz="2400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9125" y="15621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6495" y="1463041"/>
            <a:ext cx="6096000" cy="35725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№ 3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Кадастровый номер: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71:09:030201:2625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Адрес: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Российская Федерация, Тульская область, Заокский район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Площадь: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35 949 кв. м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Категория земель: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Земли сельскохозяйственного назначения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Разрешенное использование: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Для сельскохозяйственного производства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Инфраструктура: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Водоснабжение - отсутствует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Водоотведение – отсутствует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Газоснабжение - возможно подключение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Электроснабжение - возможно подключение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0911" y="1463041"/>
            <a:ext cx="5540132" cy="43663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95" y="131820"/>
            <a:ext cx="652218" cy="76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257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13985" y="3215877"/>
            <a:ext cx="4568894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ru-RU"/>
            </a:defPPr>
            <a:lvl1pPr>
              <a:lnSpc>
                <a:spcPct val="80000"/>
              </a:lnSpc>
              <a:defRPr sz="20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Franklin Gothic Heavy" panose="020B0903020102020204" pitchFamily="34" charset="0"/>
              </a:defRPr>
            </a:lvl1pPr>
          </a:lstStyle>
          <a:p>
            <a:r>
              <a:rPr lang="ru-RU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Основные</a:t>
            </a:r>
            <a:r>
              <a:rPr lang="ru-RU" b="0" dirty="0">
                <a:solidFill>
                  <a:schemeClr val="bg1"/>
                </a:solidFill>
              </a:rPr>
              <a:t> </a:t>
            </a:r>
            <a:r>
              <a:rPr lang="ru-RU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направления</a:t>
            </a:r>
            <a:r>
              <a:rPr lang="ru-RU" b="0" dirty="0">
                <a:solidFill>
                  <a:schemeClr val="bg1"/>
                </a:solidFill>
              </a:rPr>
              <a:t> </a:t>
            </a:r>
            <a:r>
              <a:rPr lang="ru-RU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деятельности</a:t>
            </a:r>
          </a:p>
        </p:txBody>
      </p:sp>
      <p:pic>
        <p:nvPicPr>
          <p:cNvPr id="56" name="Picture 11" descr="Z:\Горячих С.С\герб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54" y="157384"/>
            <a:ext cx="651404" cy="77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-9121" y="0"/>
            <a:ext cx="12192000" cy="1002535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3D5CB929-3FAD-4FFF-B0B3-12A60D3EE29C}"/>
              </a:ext>
            </a:extLst>
          </p:cNvPr>
          <p:cNvSpPr txBox="1"/>
          <p:nvPr/>
        </p:nvSpPr>
        <p:spPr>
          <a:xfrm>
            <a:off x="950025" y="218260"/>
            <a:ext cx="9911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РЕГИОНАЛЬНЫЕ ПРЕФЕРЕНЦИИ ДЛЯ ИНВЕСТОРОВ</a:t>
            </a:r>
            <a:endParaRPr lang="ru-RU" sz="2400" dirty="0">
              <a:solidFill>
                <a:schemeClr val="bg1"/>
              </a:solidFill>
            </a:endParaRPr>
          </a:p>
        </p:txBody>
      </p:sp>
      <p:cxnSp>
        <p:nvCxnSpPr>
          <p:cNvPr id="59" name="Прямая соединительная линия 58">
            <a:extLst>
              <a:ext uri="{FF2B5EF4-FFF2-40B4-BE49-F238E27FC236}">
                <a16:creationId xmlns:a16="http://schemas.microsoft.com/office/drawing/2014/main" id="{65525401-209C-492C-BFE6-594C6047CE45}"/>
              </a:ext>
            </a:extLst>
          </p:cNvPr>
          <p:cNvCxnSpPr/>
          <p:nvPr/>
        </p:nvCxnSpPr>
        <p:spPr>
          <a:xfrm>
            <a:off x="11182121" y="209320"/>
            <a:ext cx="0" cy="583894"/>
          </a:xfrm>
          <a:prstGeom prst="line">
            <a:avLst/>
          </a:prstGeom>
          <a:noFill/>
          <a:ln w="2857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8" name="Прямоугольник 7"/>
          <p:cNvSpPr/>
          <p:nvPr/>
        </p:nvSpPr>
        <p:spPr>
          <a:xfrm flipH="1">
            <a:off x="11293434" y="285004"/>
            <a:ext cx="6768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 </a:t>
            </a:r>
            <a:r>
              <a:rPr lang="en-US" sz="2400" b="1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1</a:t>
            </a:r>
            <a:r>
              <a:rPr lang="ru-RU" sz="2400" b="1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1</a:t>
            </a:r>
            <a:endParaRPr lang="ru-RU" sz="2400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9125" y="15621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9121" y="964928"/>
            <a:ext cx="12191999" cy="589307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95" y="131820"/>
            <a:ext cx="652218" cy="76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753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13985" y="3215877"/>
            <a:ext cx="4568894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ru-RU"/>
            </a:defPPr>
            <a:lvl1pPr>
              <a:lnSpc>
                <a:spcPct val="80000"/>
              </a:lnSpc>
              <a:defRPr sz="20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Franklin Gothic Heavy" panose="020B0903020102020204" pitchFamily="34" charset="0"/>
              </a:defRPr>
            </a:lvl1pPr>
          </a:lstStyle>
          <a:p>
            <a:r>
              <a:rPr lang="ru-RU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Основные</a:t>
            </a:r>
            <a:r>
              <a:rPr lang="ru-RU" b="0" dirty="0">
                <a:solidFill>
                  <a:schemeClr val="bg1"/>
                </a:solidFill>
              </a:rPr>
              <a:t> </a:t>
            </a:r>
            <a:r>
              <a:rPr lang="ru-RU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направления</a:t>
            </a:r>
            <a:r>
              <a:rPr lang="ru-RU" b="0" dirty="0">
                <a:solidFill>
                  <a:schemeClr val="bg1"/>
                </a:solidFill>
              </a:rPr>
              <a:t> </a:t>
            </a:r>
            <a:r>
              <a:rPr lang="ru-RU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деятельности</a:t>
            </a:r>
          </a:p>
        </p:txBody>
      </p:sp>
      <p:pic>
        <p:nvPicPr>
          <p:cNvPr id="56" name="Picture 11" descr="Z:\Горячих С.С\герб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54" y="157384"/>
            <a:ext cx="651404" cy="77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-9121" y="0"/>
            <a:ext cx="12192000" cy="1002535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3D5CB929-3FAD-4FFF-B0B3-12A60D3EE29C}"/>
              </a:ext>
            </a:extLst>
          </p:cNvPr>
          <p:cNvSpPr txBox="1"/>
          <p:nvPr/>
        </p:nvSpPr>
        <p:spPr>
          <a:xfrm>
            <a:off x="950025" y="218260"/>
            <a:ext cx="9911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МУНИЦИПАЛЬНАЯ ПОДДЕРЖКА</a:t>
            </a:r>
            <a:endParaRPr lang="ru-RU" sz="2400" dirty="0">
              <a:solidFill>
                <a:schemeClr val="bg1"/>
              </a:solidFill>
            </a:endParaRPr>
          </a:p>
        </p:txBody>
      </p:sp>
      <p:cxnSp>
        <p:nvCxnSpPr>
          <p:cNvPr id="59" name="Прямая соединительная линия 58">
            <a:extLst>
              <a:ext uri="{FF2B5EF4-FFF2-40B4-BE49-F238E27FC236}">
                <a16:creationId xmlns:a16="http://schemas.microsoft.com/office/drawing/2014/main" id="{65525401-209C-492C-BFE6-594C6047CE45}"/>
              </a:ext>
            </a:extLst>
          </p:cNvPr>
          <p:cNvCxnSpPr/>
          <p:nvPr/>
        </p:nvCxnSpPr>
        <p:spPr>
          <a:xfrm>
            <a:off x="11182121" y="209320"/>
            <a:ext cx="0" cy="583894"/>
          </a:xfrm>
          <a:prstGeom prst="line">
            <a:avLst/>
          </a:prstGeom>
          <a:noFill/>
          <a:ln w="2857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8" name="Прямоугольник 7"/>
          <p:cNvSpPr/>
          <p:nvPr/>
        </p:nvSpPr>
        <p:spPr>
          <a:xfrm flipH="1">
            <a:off x="11293434" y="285004"/>
            <a:ext cx="6768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 </a:t>
            </a:r>
            <a:r>
              <a:rPr lang="en-US" sz="2400" b="1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1</a:t>
            </a:r>
            <a:r>
              <a:rPr lang="ru-RU" sz="2400" b="1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2</a:t>
            </a:r>
            <a:endParaRPr lang="ru-RU" sz="2400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9125" y="15621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29683" y="2541393"/>
            <a:ext cx="8514391" cy="3569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1400" b="1" u="sng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ИМУЩЕСТВЕННАЯ </a:t>
            </a:r>
            <a:r>
              <a:rPr lang="ru-RU" sz="1400" b="1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ПОДДЕРЖКА:</a:t>
            </a:r>
            <a:endParaRPr lang="ru-RU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-Решение Собрания представителей муниципального образования Заокский район от 01.11.2019 г. № 24/6 «Об утверждении перечня муниципального имущества муниципального образования Заокский район, свободного от прав третьих лиц (за исключением права хозяйственного ведения, права оперативного управления, а также имущественных прав субъектов малого и среднего предпринимательства), предназначенного для предоставления во владение и (или) пользование субъектам малого и среднего предпринимательства и организациям, образующим инфраструктуру поддержки субъектов малого и среднего предпринимательства, на территории муниципального образования Заокский район»;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Решение Собрания представителей муниципального образования Заокский район от 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11.08.2023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г. № 86/4 «Об установлении срока рассрочки оплаты приобретаемого недвижимого и движимого имущества при реализации преимущественного права субъектов малого и среднего предпринимательства на приобретение арендуемого движимого и недвижимого имущества, находящегося в собственности муниципального образования Заокский район».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95" y="131820"/>
            <a:ext cx="652218" cy="76803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8189" y="1078218"/>
            <a:ext cx="12124690" cy="1211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рамках муниципальной программы по поддержке субъектов малого и среднего предпринимательства осуществляется имущественная, информационная и консультационная поддержка малого и среднего предпринимательства.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Постановление администрации муниципального образования Заокский район от 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11.03.2024 № 243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«Об утверждении муниципальной программы «Развитие малого и среднего предпринимательства в муниципальном образовании Заокский 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район»;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7951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13985" y="3215877"/>
            <a:ext cx="4568894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ru-RU"/>
            </a:defPPr>
            <a:lvl1pPr>
              <a:lnSpc>
                <a:spcPct val="80000"/>
              </a:lnSpc>
              <a:defRPr sz="20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Franklin Gothic Heavy" panose="020B0903020102020204" pitchFamily="34" charset="0"/>
              </a:defRPr>
            </a:lvl1pPr>
          </a:lstStyle>
          <a:p>
            <a:r>
              <a:rPr lang="ru-RU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Основные</a:t>
            </a:r>
            <a:r>
              <a:rPr lang="ru-RU" b="0" dirty="0">
                <a:solidFill>
                  <a:schemeClr val="bg1"/>
                </a:solidFill>
              </a:rPr>
              <a:t> </a:t>
            </a:r>
            <a:r>
              <a:rPr lang="ru-RU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направления</a:t>
            </a:r>
            <a:r>
              <a:rPr lang="ru-RU" b="0" dirty="0">
                <a:solidFill>
                  <a:schemeClr val="bg1"/>
                </a:solidFill>
              </a:rPr>
              <a:t> </a:t>
            </a:r>
            <a:r>
              <a:rPr lang="ru-RU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деятельности</a:t>
            </a:r>
          </a:p>
        </p:txBody>
      </p:sp>
      <p:pic>
        <p:nvPicPr>
          <p:cNvPr id="56" name="Picture 11" descr="Z:\Горячих С.С\герб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54" y="157384"/>
            <a:ext cx="651404" cy="77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-9121" y="-7988"/>
            <a:ext cx="12192000" cy="1002535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3D5CB929-3FAD-4FFF-B0B3-12A60D3EE29C}"/>
              </a:ext>
            </a:extLst>
          </p:cNvPr>
          <p:cNvSpPr txBox="1"/>
          <p:nvPr/>
        </p:nvSpPr>
        <p:spPr>
          <a:xfrm>
            <a:off x="950025" y="218260"/>
            <a:ext cx="9911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КОНКУРЕНТНЫЕ ПРЕИМУЩЕСТВА </a:t>
            </a:r>
            <a:r>
              <a:rPr lang="ru-RU" sz="2800" b="1" dirty="0" smtClean="0">
                <a:solidFill>
                  <a:schemeClr val="bg1"/>
                </a:solidFill>
              </a:rPr>
              <a:t>РАЙОНА</a:t>
            </a:r>
            <a:endParaRPr lang="ru-RU" sz="2800" dirty="0">
              <a:solidFill>
                <a:schemeClr val="bg1"/>
              </a:solidFill>
            </a:endParaRPr>
          </a:p>
        </p:txBody>
      </p:sp>
      <p:cxnSp>
        <p:nvCxnSpPr>
          <p:cNvPr id="59" name="Прямая соединительная линия 58">
            <a:extLst>
              <a:ext uri="{FF2B5EF4-FFF2-40B4-BE49-F238E27FC236}">
                <a16:creationId xmlns:a16="http://schemas.microsoft.com/office/drawing/2014/main" id="{65525401-209C-492C-BFE6-594C6047CE45}"/>
              </a:ext>
            </a:extLst>
          </p:cNvPr>
          <p:cNvCxnSpPr/>
          <p:nvPr/>
        </p:nvCxnSpPr>
        <p:spPr>
          <a:xfrm>
            <a:off x="11182121" y="209320"/>
            <a:ext cx="0" cy="583894"/>
          </a:xfrm>
          <a:prstGeom prst="line">
            <a:avLst/>
          </a:prstGeom>
          <a:noFill/>
          <a:ln w="2857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8" name="Прямоугольник 7"/>
          <p:cNvSpPr/>
          <p:nvPr/>
        </p:nvSpPr>
        <p:spPr>
          <a:xfrm flipH="1">
            <a:off x="11293434" y="285004"/>
            <a:ext cx="6768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 </a:t>
            </a:r>
            <a:r>
              <a:rPr lang="en-US" sz="2400" b="1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1</a:t>
            </a:r>
            <a:r>
              <a:rPr lang="ru-RU" sz="2400" b="1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3</a:t>
            </a:r>
            <a:endParaRPr lang="ru-RU" sz="2400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9125" y="15621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4092" y="1159797"/>
            <a:ext cx="9144000" cy="1092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Географическое положение.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Географическое положение района является одной из причин привлекательности для бизнеса.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Поселок Заокский находится в 60 км от Тулы и 110 км от МКАД на юге Москвы.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95" y="131820"/>
            <a:ext cx="652218" cy="76803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14229" y="2251891"/>
            <a:ext cx="9783272" cy="1587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Развитая транспортная сеть.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Заокский район расположен на линии дороги Москва — Харьков у станции Тарусская. По территории района проходит автодорога федерального значения Москва- Крым, железная дорога Москва— Харьков.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территории посёлка Заокский, имеется автовокзал и автотранспортное сообщение с населенными пунктами района, а также с городом Алексин Тульской области и городом Серпухов Московской 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области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33589" y="3839505"/>
            <a:ext cx="8828116" cy="1760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3.Развитая инженерная инфраструктура.</a:t>
            </a:r>
          </a:p>
          <a:p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территории Заокского района функционирует 16 котельных, которые обеспечивают теплом многоквартирный жилой фонд и объекты социальной инфраструктуры. Общая протяженность тепловых сетей, составляет 11,2 км. Общая протяженность сетей водоснабжения в Заокском районе составляет более 150 км. Количество артезианских скважин, обеспечивающих водоснабжением населенные пункты составляет 48 штук. На территории Заокского района из 152 населенных 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пунктов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газифицировано 72, из которых 16 населенных пунктов частично газифицированы за счет частных средств.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014339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3588" cy="100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217385" y="346706"/>
            <a:ext cx="2743200" cy="437065"/>
          </a:xfrm>
        </p:spPr>
        <p:txBody>
          <a:bodyPr/>
          <a:lstStyle/>
          <a:p>
            <a:fld id="{2E242DD9-4F27-405F-BF87-F961C24F69E0}" type="slidenum">
              <a:rPr lang="ru-RU" sz="2400" b="1" smtClean="0">
                <a:solidFill>
                  <a:schemeClr val="bg1"/>
                </a:solidFill>
                <a:latin typeface="Century Gothic" panose="020B0502020202020204" pitchFamily="34" charset="0"/>
              </a:rPr>
              <a:pPr/>
              <a:t>14</a:t>
            </a:fld>
            <a:endParaRPr lang="ru-RU" sz="2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71" y="115887"/>
            <a:ext cx="652462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09291" y="250166"/>
            <a:ext cx="83503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ПЕРСПЕКТИВНЫЕ АСПЕКТЫ В ПРИВЛЕЧЕНИИ ИНВЕСТОРОВ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538" y="1576868"/>
            <a:ext cx="4200525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505" y="1401708"/>
            <a:ext cx="2493940" cy="157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50" y="3253969"/>
            <a:ext cx="6115050" cy="79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3041" y="1452563"/>
            <a:ext cx="2365375" cy="1652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7385" y="1285081"/>
            <a:ext cx="2706688" cy="180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502" y="4967018"/>
            <a:ext cx="1255712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3587" y="4268518"/>
            <a:ext cx="2706688" cy="238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2464" y="4944658"/>
            <a:ext cx="1743075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5539" y="4164627"/>
            <a:ext cx="3194050" cy="229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6530" y="250166"/>
            <a:ext cx="30162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7938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802357" y="215536"/>
            <a:ext cx="2312289" cy="3877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ru-RU"/>
            </a:defPPr>
            <a:lvl1pPr>
              <a:lnSpc>
                <a:spcPct val="80000"/>
              </a:lnSpc>
              <a:defRPr sz="20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Franklin Gothic Heavy" panose="020B0903020102020204" pitchFamily="34" charset="0"/>
              </a:defRPr>
            </a:lvl1pPr>
          </a:lstStyle>
          <a:p>
            <a:pPr algn="r"/>
            <a:r>
              <a:rPr lang="ru-RU" sz="2400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Образование</a:t>
            </a: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-2" y="0"/>
            <a:ext cx="12192000" cy="1002535"/>
          </a:xfrm>
          <a:prstGeom prst="rect">
            <a:avLst/>
          </a:prstGeom>
        </p:spPr>
      </p:pic>
      <p:sp>
        <p:nvSpPr>
          <p:cNvPr id="34" name="Прямоугольник 33"/>
          <p:cNvSpPr/>
          <p:nvPr/>
        </p:nvSpPr>
        <p:spPr>
          <a:xfrm>
            <a:off x="1092530" y="187532"/>
            <a:ext cx="7478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prstClr val="white"/>
                </a:solidFill>
              </a:rPr>
              <a:t>ЗАОКСКИЙ РАЙОН</a:t>
            </a:r>
            <a:endParaRPr lang="ru-RU" sz="3600" b="1" dirty="0">
              <a:solidFill>
                <a:schemeClr val="bg1"/>
              </a:solidFill>
            </a:endParaRPr>
          </a:p>
        </p:txBody>
      </p:sp>
      <p:cxnSp>
        <p:nvCxnSpPr>
          <p:cNvPr id="35" name="Прямая соединительная линия 34">
            <a:extLst>
              <a:ext uri="{FF2B5EF4-FFF2-40B4-BE49-F238E27FC236}">
                <a16:creationId xmlns:a16="http://schemas.microsoft.com/office/drawing/2014/main" id="{65525401-209C-492C-BFE6-594C6047CE45}"/>
              </a:ext>
            </a:extLst>
          </p:cNvPr>
          <p:cNvCxnSpPr/>
          <p:nvPr/>
        </p:nvCxnSpPr>
        <p:spPr>
          <a:xfrm>
            <a:off x="11182121" y="209320"/>
            <a:ext cx="0" cy="583894"/>
          </a:xfrm>
          <a:prstGeom prst="line">
            <a:avLst/>
          </a:prstGeom>
          <a:noFill/>
          <a:ln w="2857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36" name="Прямоугольник 35"/>
          <p:cNvSpPr/>
          <p:nvPr/>
        </p:nvSpPr>
        <p:spPr>
          <a:xfrm flipH="1">
            <a:off x="11293434" y="285004"/>
            <a:ext cx="6768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 </a:t>
            </a:r>
            <a:r>
              <a:rPr lang="ru-RU" sz="2400" b="1" dirty="0">
                <a:solidFill>
                  <a:prstClr val="white"/>
                </a:solidFill>
                <a:latin typeface="Century Gothic" panose="020B0502020202020204" pitchFamily="34" charset="0"/>
              </a:rPr>
              <a:t>0</a:t>
            </a:r>
            <a:r>
              <a:rPr lang="ru-RU" sz="2400" b="1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2</a:t>
            </a:r>
            <a:endParaRPr lang="ru-RU" sz="2400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3456" y="1190067"/>
            <a:ext cx="119911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Заокский район расположен на северо-западе Тульской области</a:t>
            </a:r>
          </a:p>
          <a:p>
            <a:r>
              <a:rPr lang="ru-RU" dirty="0"/>
              <a:t>Граничит на юге с Алексинским районом, на востоке и северо-востоке — с Ясногорским районом Тульской области, на севере — с городским округом Серпухова Московской области, на западе — с Тарусским районом Калужской области.</a:t>
            </a:r>
          </a:p>
          <a:p>
            <a:r>
              <a:rPr lang="ru-RU" dirty="0"/>
              <a:t>Площадь МО -  918,46 </a:t>
            </a:r>
            <a:r>
              <a:rPr lang="ru-RU" dirty="0" smtClean="0"/>
              <a:t>км²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658495" y="2011437"/>
            <a:ext cx="4828939" cy="48465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23456" y="2282331"/>
            <a:ext cx="653503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Население района составляет - 26 703 чел.</a:t>
            </a:r>
          </a:p>
          <a:p>
            <a:r>
              <a:rPr lang="ru-RU" dirty="0"/>
              <a:t>В Заокском районе один рабочий посёлок и 152 сельских населённых </a:t>
            </a:r>
            <a:r>
              <a:rPr lang="ru-RU" dirty="0" smtClean="0"/>
              <a:t>пункта</a:t>
            </a:r>
            <a:endParaRPr lang="ru-RU" dirty="0"/>
          </a:p>
          <a:p>
            <a:r>
              <a:rPr lang="ru-RU" dirty="0"/>
              <a:t>Расстояние до Москвы - 114 км</a:t>
            </a:r>
          </a:p>
          <a:p>
            <a:r>
              <a:rPr lang="ru-RU" dirty="0"/>
              <a:t>Расстояние до Тулы - 60 </a:t>
            </a:r>
            <a:r>
              <a:rPr lang="ru-RU" dirty="0" smtClean="0"/>
              <a:t>км</a:t>
            </a:r>
          </a:p>
          <a:p>
            <a:endParaRPr lang="ru-RU" dirty="0"/>
          </a:p>
          <a:p>
            <a:r>
              <a:rPr lang="ru-RU" u="sng" dirty="0"/>
              <a:t>Расстояние до Федеральных трасс:</a:t>
            </a:r>
            <a:endParaRPr lang="ru-RU" dirty="0"/>
          </a:p>
          <a:p>
            <a:r>
              <a:rPr lang="ru-RU" dirty="0"/>
              <a:t>М2 «Крым» - проходит через район,</a:t>
            </a:r>
          </a:p>
          <a:p>
            <a:r>
              <a:rPr lang="ru-RU" dirty="0"/>
              <a:t>М4 «Дон» - 80 </a:t>
            </a:r>
            <a:r>
              <a:rPr lang="ru-RU" dirty="0" smtClean="0"/>
              <a:t>км</a:t>
            </a:r>
          </a:p>
          <a:p>
            <a:endParaRPr lang="ru-RU" dirty="0"/>
          </a:p>
          <a:p>
            <a:r>
              <a:rPr lang="ru-RU" u="sng" dirty="0"/>
              <a:t>Ближайшие аэропорты:</a:t>
            </a:r>
            <a:endParaRPr lang="ru-RU" dirty="0"/>
          </a:p>
          <a:p>
            <a:r>
              <a:rPr lang="ru-RU" dirty="0"/>
              <a:t>Домодедово – 82 км</a:t>
            </a:r>
          </a:p>
          <a:p>
            <a:r>
              <a:rPr lang="ru-RU" dirty="0"/>
              <a:t>Внуково – 97 км</a:t>
            </a:r>
          </a:p>
          <a:p>
            <a:r>
              <a:rPr lang="ru-RU" dirty="0"/>
              <a:t>Шереметьево - 138 км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95" y="131820"/>
            <a:ext cx="652218" cy="76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285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802357" y="215536"/>
            <a:ext cx="2312289" cy="3877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ru-RU"/>
            </a:defPPr>
            <a:lvl1pPr>
              <a:lnSpc>
                <a:spcPct val="80000"/>
              </a:lnSpc>
              <a:defRPr sz="20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Franklin Gothic Heavy" panose="020B0903020102020204" pitchFamily="34" charset="0"/>
              </a:defRPr>
            </a:lvl1pPr>
          </a:lstStyle>
          <a:p>
            <a:pPr algn="r"/>
            <a:r>
              <a:rPr lang="ru-RU" sz="2400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Образование</a:t>
            </a: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-2" y="0"/>
            <a:ext cx="12192000" cy="1002535"/>
          </a:xfrm>
          <a:prstGeom prst="rect">
            <a:avLst/>
          </a:prstGeom>
        </p:spPr>
      </p:pic>
      <p:sp>
        <p:nvSpPr>
          <p:cNvPr id="34" name="Прямоугольник 33"/>
          <p:cNvSpPr/>
          <p:nvPr/>
        </p:nvSpPr>
        <p:spPr>
          <a:xfrm>
            <a:off x="1092530" y="187532"/>
            <a:ext cx="7478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u="sng" dirty="0">
                <a:solidFill>
                  <a:schemeClr val="bg1"/>
                </a:solidFill>
              </a:rPr>
              <a:t>ЭКОНОМИКА</a:t>
            </a:r>
            <a:endParaRPr lang="ru-RU" sz="3600" dirty="0">
              <a:solidFill>
                <a:schemeClr val="bg1"/>
              </a:solidFill>
            </a:endParaRPr>
          </a:p>
        </p:txBody>
      </p:sp>
      <p:cxnSp>
        <p:nvCxnSpPr>
          <p:cNvPr id="35" name="Прямая соединительная линия 34">
            <a:extLst>
              <a:ext uri="{FF2B5EF4-FFF2-40B4-BE49-F238E27FC236}">
                <a16:creationId xmlns:a16="http://schemas.microsoft.com/office/drawing/2014/main" id="{65525401-209C-492C-BFE6-594C6047CE45}"/>
              </a:ext>
            </a:extLst>
          </p:cNvPr>
          <p:cNvCxnSpPr/>
          <p:nvPr/>
        </p:nvCxnSpPr>
        <p:spPr>
          <a:xfrm>
            <a:off x="11182121" y="209320"/>
            <a:ext cx="0" cy="583894"/>
          </a:xfrm>
          <a:prstGeom prst="line">
            <a:avLst/>
          </a:prstGeom>
          <a:noFill/>
          <a:ln w="2857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36" name="Прямоугольник 35"/>
          <p:cNvSpPr/>
          <p:nvPr/>
        </p:nvSpPr>
        <p:spPr>
          <a:xfrm flipH="1">
            <a:off x="11293434" y="285004"/>
            <a:ext cx="6768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 </a:t>
            </a:r>
            <a:r>
              <a:rPr lang="ru-RU" sz="2400" b="1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0</a:t>
            </a:r>
            <a:r>
              <a:rPr lang="en-US" sz="2400" b="1" dirty="0">
                <a:solidFill>
                  <a:prstClr val="white"/>
                </a:solidFill>
                <a:latin typeface="Century Gothic" panose="020B0502020202020204" pitchFamily="34" charset="0"/>
              </a:rPr>
              <a:t>3</a:t>
            </a:r>
            <a:endParaRPr lang="ru-RU" sz="2400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3456" y="1190067"/>
            <a:ext cx="7211371" cy="701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en-US" sz="1400" dirty="0" smtClean="0"/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2946" y="3466960"/>
            <a:ext cx="4635500" cy="30884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03976" y="1087384"/>
            <a:ext cx="3859959" cy="25873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23456" y="3674778"/>
            <a:ext cx="7279490" cy="2761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Сельское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хозяйство ориентировано на производстве молока и мяса. Наиболее значимые сельхозпредприятия: ООО «Раздолье-Агро», ООО Сельскохозяйственный производственный кооператив «</a:t>
            </a:r>
            <a:r>
              <a:rPr lang="ru-RU" sz="1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Малахово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», Крестьянское (фермерское) хозяйство «Элита», ООО Фермерское хозяйство «Вера», ООО «Заокское». Валовое производство молока в 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2024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году 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выросло 10%.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 состоянию на 01.07.2024 года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территории района зарегистрировано 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854 </a:t>
            </a:r>
            <a:r>
              <a:rPr lang="ru-RU" sz="14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микропредприятие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Наибольшее число работников малых предприятий заняты в сфере оптовой торговли, в строительстве, сельском хозяйстве, в сфере операций с недвижимым имуществом и в обрабатывающем производстве.</a:t>
            </a:r>
          </a:p>
          <a:p>
            <a:r>
              <a:rPr lang="ru-RU" sz="1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Cреднемесячная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заработная плата 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 кругу крупных и средних предприятий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муниципального образования Заокский район в 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2023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составила– 49905,4 рублей</a:t>
            </a:r>
            <a:endParaRPr lang="ru-RU" sz="1400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95" y="131820"/>
            <a:ext cx="652218" cy="76803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641341" y="1651394"/>
            <a:ext cx="7328986" cy="1459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Ведущая роль в экономике Заокского района принадлежит промышленному комплексу.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Наиболее значимыми для района являются предприятия: завод стальных конструкций «</a:t>
            </a:r>
            <a:r>
              <a:rPr lang="ru-RU" sz="1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Полимерпрофиль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», производство яиц «Заокское» (группа компаний «Лето»), завод по производству гидроизоляционных материалов, мастик и клеев «Резон» и предприятие по производству парфюмерных и косметических средств «</a:t>
            </a:r>
            <a:r>
              <a:rPr lang="ru-RU" sz="1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Фарминко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».</a:t>
            </a:r>
          </a:p>
        </p:txBody>
      </p:sp>
    </p:spTree>
    <p:extLst>
      <p:ext uri="{BB962C8B-B14F-4D97-AF65-F5344CB8AC3E}">
        <p14:creationId xmlns:p14="http://schemas.microsoft.com/office/powerpoint/2010/main" val="162891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13985" y="3215877"/>
            <a:ext cx="4568894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ru-RU"/>
            </a:defPPr>
            <a:lvl1pPr>
              <a:lnSpc>
                <a:spcPct val="80000"/>
              </a:lnSpc>
              <a:defRPr sz="20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Franklin Gothic Heavy" panose="020B0903020102020204" pitchFamily="34" charset="0"/>
              </a:defRPr>
            </a:lvl1pPr>
          </a:lstStyle>
          <a:p>
            <a:r>
              <a:rPr lang="ru-RU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Основные</a:t>
            </a:r>
            <a:r>
              <a:rPr lang="ru-RU" b="0" dirty="0">
                <a:solidFill>
                  <a:schemeClr val="bg1"/>
                </a:solidFill>
              </a:rPr>
              <a:t> </a:t>
            </a:r>
            <a:r>
              <a:rPr lang="ru-RU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направления</a:t>
            </a:r>
            <a:r>
              <a:rPr lang="ru-RU" b="0" dirty="0">
                <a:solidFill>
                  <a:schemeClr val="bg1"/>
                </a:solidFill>
              </a:rPr>
              <a:t> </a:t>
            </a:r>
            <a:r>
              <a:rPr lang="ru-RU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деятельности</a:t>
            </a:r>
          </a:p>
        </p:txBody>
      </p:sp>
      <p:pic>
        <p:nvPicPr>
          <p:cNvPr id="56" name="Picture 11" descr="Z:\Горячих С.С\герб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54" y="157384"/>
            <a:ext cx="651404" cy="77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0" y="0"/>
            <a:ext cx="12192000" cy="1002535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3D5CB929-3FAD-4FFF-B0B3-12A60D3EE29C}"/>
              </a:ext>
            </a:extLst>
          </p:cNvPr>
          <p:cNvSpPr txBox="1"/>
          <p:nvPr/>
        </p:nvSpPr>
        <p:spPr>
          <a:xfrm>
            <a:off x="950025" y="313270"/>
            <a:ext cx="77558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>
                <a:solidFill>
                  <a:schemeClr val="bg1"/>
                </a:solidFill>
              </a:rPr>
              <a:t>ПРИОРИТЕТНЫЕ НАПРАВЛЕНИЯ ДЕЯТЕЛЬНОСТИ</a:t>
            </a:r>
            <a:endParaRPr lang="ru-RU" sz="2800" dirty="0">
              <a:solidFill>
                <a:schemeClr val="bg1"/>
              </a:solidFill>
            </a:endParaRPr>
          </a:p>
        </p:txBody>
      </p:sp>
      <p:cxnSp>
        <p:nvCxnSpPr>
          <p:cNvPr id="59" name="Прямая соединительная линия 58">
            <a:extLst>
              <a:ext uri="{FF2B5EF4-FFF2-40B4-BE49-F238E27FC236}">
                <a16:creationId xmlns:a16="http://schemas.microsoft.com/office/drawing/2014/main" id="{65525401-209C-492C-BFE6-594C6047CE45}"/>
              </a:ext>
            </a:extLst>
          </p:cNvPr>
          <p:cNvCxnSpPr/>
          <p:nvPr/>
        </p:nvCxnSpPr>
        <p:spPr>
          <a:xfrm>
            <a:off x="11182121" y="209320"/>
            <a:ext cx="0" cy="583894"/>
          </a:xfrm>
          <a:prstGeom prst="line">
            <a:avLst/>
          </a:prstGeom>
          <a:noFill/>
          <a:ln w="2857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10" name="Прямоугольник 9"/>
          <p:cNvSpPr/>
          <p:nvPr/>
        </p:nvSpPr>
        <p:spPr>
          <a:xfrm flipH="1">
            <a:off x="11293434" y="285004"/>
            <a:ext cx="6768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 </a:t>
            </a:r>
            <a:r>
              <a:rPr lang="ru-RU" sz="2400" b="1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0</a:t>
            </a:r>
            <a:r>
              <a:rPr lang="en-US" sz="2400" b="1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4</a:t>
            </a:r>
            <a:endParaRPr lang="ru-RU" sz="2400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08612" y="4652549"/>
            <a:ext cx="9484822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Формирование гражданского общества на основе создания правовых, экономических и организационных условий для развития гражданских инициатив, сотрудничества органов местного самоуправления Заокского района с гражданским обществом, общественными объединениями.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374939" y="3604570"/>
            <a:ext cx="9059908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Создание комфортной среды проживания путем устойчивого функционирования и развития систем жизнеобеспечения района, реализации современной политики в градостроительстве и благоустройстве.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50025" y="2187903"/>
            <a:ext cx="9484822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Повышение экономического потенциала на основе развития инновационных производств, комплекса сферы услуг и эффективного использования ресурсов муниципалитета, обеспечивающих рост инвестиционных вложений, создание новых рабочих мест, рост прибыли предприятий, развитие АПК.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81356" y="1190063"/>
            <a:ext cx="9578550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Формирование благоприятной социальной среды, обеспечивающей всестороннее развитие личности на основе укрепления института семьи, образования, культуры, здорового образа жизни, повышения уровня общественной безопасности, улучшения условий труда.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95" y="131820"/>
            <a:ext cx="652218" cy="76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053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13985" y="3215877"/>
            <a:ext cx="4568894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ru-RU"/>
            </a:defPPr>
            <a:lvl1pPr>
              <a:lnSpc>
                <a:spcPct val="80000"/>
              </a:lnSpc>
              <a:defRPr sz="20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Franklin Gothic Heavy" panose="020B0903020102020204" pitchFamily="34" charset="0"/>
              </a:defRPr>
            </a:lvl1pPr>
          </a:lstStyle>
          <a:p>
            <a:r>
              <a:rPr lang="ru-RU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Основные</a:t>
            </a:r>
            <a:r>
              <a:rPr lang="ru-RU" b="0" dirty="0">
                <a:solidFill>
                  <a:schemeClr val="bg1"/>
                </a:solidFill>
              </a:rPr>
              <a:t> </a:t>
            </a:r>
            <a:r>
              <a:rPr lang="ru-RU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направления</a:t>
            </a:r>
            <a:r>
              <a:rPr lang="ru-RU" b="0" dirty="0">
                <a:solidFill>
                  <a:schemeClr val="bg1"/>
                </a:solidFill>
              </a:rPr>
              <a:t> </a:t>
            </a:r>
            <a:r>
              <a:rPr lang="ru-RU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деятельности</a:t>
            </a:r>
          </a:p>
        </p:txBody>
      </p:sp>
      <p:pic>
        <p:nvPicPr>
          <p:cNvPr id="56" name="Picture 11" descr="Z:\Горячих С.С\герб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54" y="157384"/>
            <a:ext cx="651404" cy="77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-9121" y="0"/>
            <a:ext cx="12192000" cy="1002535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3D5CB929-3FAD-4FFF-B0B3-12A60D3EE29C}"/>
              </a:ext>
            </a:extLst>
          </p:cNvPr>
          <p:cNvSpPr txBox="1"/>
          <p:nvPr/>
        </p:nvSpPr>
        <p:spPr>
          <a:xfrm>
            <a:off x="950025" y="218260"/>
            <a:ext cx="9911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u="sng" dirty="0">
                <a:solidFill>
                  <a:schemeClr val="bg1"/>
                </a:solidFill>
              </a:rPr>
              <a:t>ИСТОРИЯ УСПЕХА</a:t>
            </a:r>
            <a:endParaRPr lang="ru-RU" sz="4000" dirty="0">
              <a:solidFill>
                <a:schemeClr val="bg1"/>
              </a:solidFill>
            </a:endParaRPr>
          </a:p>
        </p:txBody>
      </p:sp>
      <p:cxnSp>
        <p:nvCxnSpPr>
          <p:cNvPr id="59" name="Прямая соединительная линия 58">
            <a:extLst>
              <a:ext uri="{FF2B5EF4-FFF2-40B4-BE49-F238E27FC236}">
                <a16:creationId xmlns:a16="http://schemas.microsoft.com/office/drawing/2014/main" id="{65525401-209C-492C-BFE6-594C6047CE45}"/>
              </a:ext>
            </a:extLst>
          </p:cNvPr>
          <p:cNvCxnSpPr/>
          <p:nvPr/>
        </p:nvCxnSpPr>
        <p:spPr>
          <a:xfrm>
            <a:off x="11182121" y="209320"/>
            <a:ext cx="0" cy="583894"/>
          </a:xfrm>
          <a:prstGeom prst="line">
            <a:avLst/>
          </a:prstGeom>
          <a:noFill/>
          <a:ln w="2857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8" name="Прямоугольник 7"/>
          <p:cNvSpPr/>
          <p:nvPr/>
        </p:nvSpPr>
        <p:spPr>
          <a:xfrm flipH="1">
            <a:off x="11293434" y="285004"/>
            <a:ext cx="6768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 </a:t>
            </a:r>
            <a:r>
              <a:rPr lang="ru-RU" sz="2400" b="1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0</a:t>
            </a:r>
            <a:r>
              <a:rPr lang="en-US" sz="2400" b="1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5</a:t>
            </a:r>
            <a:endParaRPr lang="ru-RU" sz="2400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9125" y="15621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55654" y="1220795"/>
            <a:ext cx="7763165" cy="2330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Количество юридических лиц и индивидуальных предпринимателей – субъектов микро-, малого и среднего предпринимательства – </a:t>
            </a:r>
            <a:r>
              <a:rPr lang="ru-RU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876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Количество </a:t>
            </a:r>
            <a:r>
              <a:rPr lang="ru-RU" sz="16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самозанятых</a:t>
            </a: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граждан, зафиксировавших свой статус и применяющих специальный налоговый режим "Налог на профессиональный доход" – </a:t>
            </a:r>
            <a:r>
              <a:rPr lang="ru-RU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1225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Количество крестьянских (фермерских) хозяйств и индивидуальных предпринимателей с основным видом экономической деятельности «Сельское хозяйство» и «Рыбоводство" - </a:t>
            </a:r>
            <a:r>
              <a:rPr lang="ru-RU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46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654" y="3681659"/>
            <a:ext cx="4118822" cy="27272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007" y="1144406"/>
            <a:ext cx="3959225" cy="5461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836" y="3568857"/>
            <a:ext cx="3934811" cy="29528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95" y="131820"/>
            <a:ext cx="652218" cy="76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11" descr="Z:\Горячих С.С\герб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54" y="157384"/>
            <a:ext cx="651404" cy="77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-9121" y="0"/>
            <a:ext cx="12192000" cy="1002535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3D5CB929-3FAD-4FFF-B0B3-12A60D3EE29C}"/>
              </a:ext>
            </a:extLst>
          </p:cNvPr>
          <p:cNvSpPr txBox="1"/>
          <p:nvPr/>
        </p:nvSpPr>
        <p:spPr>
          <a:xfrm>
            <a:off x="950025" y="218260"/>
            <a:ext cx="9911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>
                <a:solidFill>
                  <a:schemeClr val="bg1"/>
                </a:solidFill>
              </a:rPr>
              <a:t>МУНИЦИПАЛИТЕТ ДЛЯ ЖИЗНИ</a:t>
            </a:r>
            <a:endParaRPr lang="ru-RU" sz="3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59" name="Прямая соединительная линия 58">
            <a:extLst>
              <a:ext uri="{FF2B5EF4-FFF2-40B4-BE49-F238E27FC236}">
                <a16:creationId xmlns:a16="http://schemas.microsoft.com/office/drawing/2014/main" id="{65525401-209C-492C-BFE6-594C6047CE45}"/>
              </a:ext>
            </a:extLst>
          </p:cNvPr>
          <p:cNvCxnSpPr/>
          <p:nvPr/>
        </p:nvCxnSpPr>
        <p:spPr>
          <a:xfrm>
            <a:off x="11182121" y="209320"/>
            <a:ext cx="0" cy="583894"/>
          </a:xfrm>
          <a:prstGeom prst="line">
            <a:avLst/>
          </a:prstGeom>
          <a:noFill/>
          <a:ln w="2857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8" name="Прямоугольник 7"/>
          <p:cNvSpPr/>
          <p:nvPr/>
        </p:nvSpPr>
        <p:spPr>
          <a:xfrm flipH="1">
            <a:off x="11293434" y="285004"/>
            <a:ext cx="6768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 </a:t>
            </a:r>
            <a:r>
              <a:rPr lang="ru-RU" sz="2400" b="1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0</a:t>
            </a:r>
            <a:r>
              <a:rPr lang="en-US" sz="2400" b="1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6</a:t>
            </a:r>
            <a:endParaRPr lang="ru-RU" sz="2400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9125" y="15621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5653" y="1149083"/>
            <a:ext cx="3751329" cy="2331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Здравоохранение:</a:t>
            </a:r>
            <a:endParaRPr lang="ru-RU" sz="1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территории Заокского района функционирует 15 фельдшерско-акушерских пунктов. В поселке 3аокский расположены районная больница на 160 койко-мест, 2 фельдшерских пункта и государственный центр санитарно-эпидемиологического контроля. В селе </a:t>
            </a:r>
            <a:r>
              <a:rPr lang="ru-RU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Бёхово</a:t>
            </a: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располагается детский оздоровительный лагерь «Детская Республика </a:t>
            </a:r>
            <a:r>
              <a:rPr lang="ru-RU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Поленово</a:t>
            </a: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», основанный в 1954 году</a:t>
            </a:r>
            <a:r>
              <a:rPr lang="ru-RU" sz="1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8336" y="4547599"/>
            <a:ext cx="3074868" cy="23061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924592" y="1149083"/>
            <a:ext cx="3671782" cy="2131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u="sng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Спорт:</a:t>
            </a:r>
            <a:endParaRPr lang="ru-RU" sz="12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Всего в Заокском районе 14 спортивных площадок. На территории Заокского района осуществляют свою деятельность в сфере спорта 4 учреждения: Дом детского творчества «Радуга», фитнес-клуб «Наследие», спортивный зал «Пионер» и боксерский клуб «Заокский». Одновременно с этим в каждой школе района функционируют секции и кружки по различным направлениям спорта и туризма.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92" y="4046897"/>
            <a:ext cx="2994870" cy="199579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440" y="3215877"/>
            <a:ext cx="3693823" cy="23791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8897" y="4553592"/>
            <a:ext cx="3473982" cy="23044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7613985" y="1149083"/>
            <a:ext cx="4040459" cy="2131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Культура:</a:t>
            </a:r>
            <a:endParaRPr lang="ru-RU" sz="1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территории муниципального образования Заокский район функционируют 9 учреждений культуры и 9 библиотек, кинотеатр, 1 музей федерального значения и 2 регионального (мемориальный историко-художественный и природный музей-заповедник Василия Поленова «</a:t>
            </a:r>
            <a:r>
              <a:rPr lang="ru-RU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Полeново</a:t>
            </a: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», музей-усадьба Андрея </a:t>
            </a:r>
            <a:r>
              <a:rPr lang="ru-RU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Болотова</a:t>
            </a: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«</a:t>
            </a:r>
            <a:r>
              <a:rPr lang="ru-RU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Дворяниново</a:t>
            </a: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», музей командира крейсера «Варяг» Всеволода Руднева в селе Савино).</a:t>
            </a: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95" y="131820"/>
            <a:ext cx="652218" cy="76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869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13985" y="3215877"/>
            <a:ext cx="4568894" cy="2646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ru-RU"/>
            </a:defPPr>
            <a:lvl1pPr>
              <a:lnSpc>
                <a:spcPct val="80000"/>
              </a:lnSpc>
              <a:defRPr sz="20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Franklin Gothic Heavy" panose="020B0903020102020204" pitchFamily="34" charset="0"/>
              </a:defRPr>
            </a:lvl1pPr>
          </a:lstStyle>
          <a:p>
            <a:r>
              <a:rPr lang="ru-RU" sz="1400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Основные</a:t>
            </a:r>
            <a:r>
              <a:rPr lang="ru-RU" sz="1400" b="0" dirty="0">
                <a:solidFill>
                  <a:schemeClr val="bg1"/>
                </a:solidFill>
              </a:rPr>
              <a:t> </a:t>
            </a:r>
            <a:r>
              <a:rPr lang="ru-RU" sz="1400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направления</a:t>
            </a:r>
            <a:r>
              <a:rPr lang="ru-RU" sz="1400" b="0" dirty="0">
                <a:solidFill>
                  <a:schemeClr val="bg1"/>
                </a:solidFill>
              </a:rPr>
              <a:t> </a:t>
            </a:r>
            <a:r>
              <a:rPr lang="ru-RU" sz="1400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деятельности</a:t>
            </a:r>
          </a:p>
        </p:txBody>
      </p:sp>
      <p:pic>
        <p:nvPicPr>
          <p:cNvPr id="56" name="Picture 11" descr="Z:\Горячих С.С\герб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54" y="157384"/>
            <a:ext cx="651404" cy="77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-9121" y="0"/>
            <a:ext cx="12192000" cy="1002535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3D5CB929-3FAD-4FFF-B0B3-12A60D3EE29C}"/>
              </a:ext>
            </a:extLst>
          </p:cNvPr>
          <p:cNvSpPr txBox="1"/>
          <p:nvPr/>
        </p:nvSpPr>
        <p:spPr>
          <a:xfrm>
            <a:off x="950025" y="218260"/>
            <a:ext cx="9911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u="sng" dirty="0">
                <a:solidFill>
                  <a:schemeClr val="bg1"/>
                </a:solidFill>
              </a:rPr>
              <a:t>КАДРЫ</a:t>
            </a:r>
            <a:endParaRPr lang="ru-RU" sz="3200" dirty="0">
              <a:solidFill>
                <a:schemeClr val="bg1"/>
              </a:solidFill>
            </a:endParaRPr>
          </a:p>
        </p:txBody>
      </p:sp>
      <p:cxnSp>
        <p:nvCxnSpPr>
          <p:cNvPr id="59" name="Прямая соединительная линия 58">
            <a:extLst>
              <a:ext uri="{FF2B5EF4-FFF2-40B4-BE49-F238E27FC236}">
                <a16:creationId xmlns:a16="http://schemas.microsoft.com/office/drawing/2014/main" id="{65525401-209C-492C-BFE6-594C6047CE45}"/>
              </a:ext>
            </a:extLst>
          </p:cNvPr>
          <p:cNvCxnSpPr/>
          <p:nvPr/>
        </p:nvCxnSpPr>
        <p:spPr>
          <a:xfrm>
            <a:off x="11182121" y="209320"/>
            <a:ext cx="0" cy="583894"/>
          </a:xfrm>
          <a:prstGeom prst="line">
            <a:avLst/>
          </a:prstGeom>
          <a:noFill/>
          <a:ln w="2857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8" name="Прямоугольник 7"/>
          <p:cNvSpPr/>
          <p:nvPr/>
        </p:nvSpPr>
        <p:spPr>
          <a:xfrm flipH="1">
            <a:off x="11293434" y="285004"/>
            <a:ext cx="6768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 </a:t>
            </a:r>
            <a:r>
              <a:rPr lang="en-US" sz="2400" b="1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0</a:t>
            </a:r>
            <a:r>
              <a:rPr lang="ru-RU" sz="2400" b="1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7</a:t>
            </a:r>
            <a:endParaRPr lang="ru-RU" sz="2400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9125" y="1562100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1190" y="1159919"/>
            <a:ext cx="11188439" cy="17071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ln w="0"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систему образования муниципального образования Заокский район входят 14 муниципальных образовательных организаций: 10 школ (4 основных и 6 средних), из них 9 школ реализуют общеобразовательную программу дошкольного образования, 2 дошкольных образовательных организаций, 2 организации дополнительного образования. </a:t>
            </a:r>
            <a:r>
              <a:rPr lang="ru-RU" sz="1400" dirty="0" smtClean="0">
                <a:ln w="0"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Также на территории района функционирует частное общеобразовательное учреждение «</a:t>
            </a:r>
            <a:r>
              <a:rPr lang="ru-RU" sz="1400" dirty="0" err="1" smtClean="0">
                <a:ln w="0"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Заокская</a:t>
            </a:r>
            <a:r>
              <a:rPr lang="ru-RU" sz="1400" dirty="0" smtClean="0">
                <a:ln w="0"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христианская средняя общеобразовательная школа» и государственное образовательное учреждение Тульской области «</a:t>
            </a:r>
            <a:r>
              <a:rPr lang="ru-RU" sz="1400" dirty="0" err="1" smtClean="0">
                <a:ln w="0"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Заокская</a:t>
            </a:r>
            <a:r>
              <a:rPr lang="ru-RU" sz="1400" dirty="0" smtClean="0">
                <a:ln w="0"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школа для обучающихся с ограниченными возможностями здоровья».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962" y="2613962"/>
            <a:ext cx="4549833" cy="34123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95" y="131820"/>
            <a:ext cx="652218" cy="76803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610688" y="6128157"/>
            <a:ext cx="7389523" cy="340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ln w="0"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 2023 года в </a:t>
            </a:r>
            <a:r>
              <a:rPr lang="ru-RU" sz="1400" dirty="0" err="1">
                <a:ln w="0"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р.п</a:t>
            </a:r>
            <a:r>
              <a:rPr lang="ru-RU" sz="1400" dirty="0">
                <a:ln w="0"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Заокский для детишек свои двери открыл новый современный детский сад.</a:t>
            </a:r>
          </a:p>
        </p:txBody>
      </p:sp>
    </p:spTree>
    <p:extLst>
      <p:ext uri="{BB962C8B-B14F-4D97-AF65-F5344CB8AC3E}">
        <p14:creationId xmlns:p14="http://schemas.microsoft.com/office/powerpoint/2010/main" val="4023412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13985" y="3215877"/>
            <a:ext cx="4568894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ru-RU"/>
            </a:defPPr>
            <a:lvl1pPr>
              <a:lnSpc>
                <a:spcPct val="80000"/>
              </a:lnSpc>
              <a:defRPr sz="20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Franklin Gothic Heavy" panose="020B0903020102020204" pitchFamily="34" charset="0"/>
              </a:defRPr>
            </a:lvl1pPr>
          </a:lstStyle>
          <a:p>
            <a:r>
              <a:rPr lang="ru-RU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Основные</a:t>
            </a:r>
            <a:r>
              <a:rPr lang="ru-RU" b="0" dirty="0">
                <a:solidFill>
                  <a:schemeClr val="bg1"/>
                </a:solidFill>
              </a:rPr>
              <a:t> </a:t>
            </a:r>
            <a:r>
              <a:rPr lang="ru-RU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направления</a:t>
            </a:r>
            <a:r>
              <a:rPr lang="ru-RU" b="0" dirty="0">
                <a:solidFill>
                  <a:schemeClr val="bg1"/>
                </a:solidFill>
              </a:rPr>
              <a:t> </a:t>
            </a:r>
            <a:r>
              <a:rPr lang="ru-RU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деятельности</a:t>
            </a:r>
          </a:p>
        </p:txBody>
      </p:sp>
      <p:pic>
        <p:nvPicPr>
          <p:cNvPr id="56" name="Picture 11" descr="Z:\Горячих С.С\герб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54" y="157384"/>
            <a:ext cx="651404" cy="77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-9121" y="0"/>
            <a:ext cx="12192000" cy="1002535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3D5CB929-3FAD-4FFF-B0B3-12A60D3EE29C}"/>
              </a:ext>
            </a:extLst>
          </p:cNvPr>
          <p:cNvSpPr txBox="1"/>
          <p:nvPr/>
        </p:nvSpPr>
        <p:spPr>
          <a:xfrm>
            <a:off x="950025" y="218260"/>
            <a:ext cx="9911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>
                <a:solidFill>
                  <a:schemeClr val="bg1"/>
                </a:solidFill>
              </a:rPr>
              <a:t>ИНВЕСТИЦИОННЫЕ ПЛОЩАДКИ «ГРИНФИЛД»</a:t>
            </a:r>
            <a:endParaRPr lang="ru-RU" sz="2800" dirty="0">
              <a:solidFill>
                <a:schemeClr val="bg1"/>
              </a:solidFill>
            </a:endParaRPr>
          </a:p>
        </p:txBody>
      </p:sp>
      <p:cxnSp>
        <p:nvCxnSpPr>
          <p:cNvPr id="59" name="Прямая соединительная линия 58">
            <a:extLst>
              <a:ext uri="{FF2B5EF4-FFF2-40B4-BE49-F238E27FC236}">
                <a16:creationId xmlns:a16="http://schemas.microsoft.com/office/drawing/2014/main" id="{65525401-209C-492C-BFE6-594C6047CE45}"/>
              </a:ext>
            </a:extLst>
          </p:cNvPr>
          <p:cNvCxnSpPr/>
          <p:nvPr/>
        </p:nvCxnSpPr>
        <p:spPr>
          <a:xfrm>
            <a:off x="11182121" y="209320"/>
            <a:ext cx="0" cy="583894"/>
          </a:xfrm>
          <a:prstGeom prst="line">
            <a:avLst/>
          </a:prstGeom>
          <a:noFill/>
          <a:ln w="2857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8" name="Прямоугольник 7"/>
          <p:cNvSpPr/>
          <p:nvPr/>
        </p:nvSpPr>
        <p:spPr>
          <a:xfrm flipH="1">
            <a:off x="11293434" y="285004"/>
            <a:ext cx="6768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 </a:t>
            </a:r>
            <a:r>
              <a:rPr lang="ru-RU" sz="2400" b="1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08</a:t>
            </a:r>
            <a:endParaRPr lang="ru-RU" sz="2400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9125" y="15621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5654" y="1562100"/>
            <a:ext cx="6096000" cy="35871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№ 1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Кадастровый номер: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71:09:030101:1234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Адрес: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Российская Федерация, Тульская область, Заокский район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Площадь: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248 217 кв. м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Категория земель: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Земли сельскохозяйственного назначения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Разрешенное использование: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Для сельскохозяйственного производства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Инфраструктура: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Водоснабжение - отсутствует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Водоотведение – отсутствует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Газоснабжение - возможно подключение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Электроснабжение - возможно подключение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5865" y="1667699"/>
            <a:ext cx="6141162" cy="39203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95" y="131820"/>
            <a:ext cx="652218" cy="76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59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13985" y="3215877"/>
            <a:ext cx="4568894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ru-RU"/>
            </a:defPPr>
            <a:lvl1pPr>
              <a:lnSpc>
                <a:spcPct val="80000"/>
              </a:lnSpc>
              <a:defRPr sz="20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Franklin Gothic Heavy" panose="020B0903020102020204" pitchFamily="34" charset="0"/>
              </a:defRPr>
            </a:lvl1pPr>
          </a:lstStyle>
          <a:p>
            <a:r>
              <a:rPr lang="ru-RU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Основные</a:t>
            </a:r>
            <a:r>
              <a:rPr lang="ru-RU" b="0" dirty="0">
                <a:solidFill>
                  <a:schemeClr val="bg1"/>
                </a:solidFill>
              </a:rPr>
              <a:t> </a:t>
            </a:r>
            <a:r>
              <a:rPr lang="ru-RU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направления</a:t>
            </a:r>
            <a:r>
              <a:rPr lang="ru-RU" b="0" dirty="0">
                <a:solidFill>
                  <a:schemeClr val="bg1"/>
                </a:solidFill>
              </a:rPr>
              <a:t> </a:t>
            </a:r>
            <a:r>
              <a:rPr lang="ru-RU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деятельности</a:t>
            </a:r>
          </a:p>
        </p:txBody>
      </p:sp>
      <p:pic>
        <p:nvPicPr>
          <p:cNvPr id="56" name="Picture 11" descr="Z:\Горячих С.С\герб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54" y="157384"/>
            <a:ext cx="651404" cy="77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-9121" y="0"/>
            <a:ext cx="12192000" cy="1002535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3D5CB929-3FAD-4FFF-B0B3-12A60D3EE29C}"/>
              </a:ext>
            </a:extLst>
          </p:cNvPr>
          <p:cNvSpPr txBox="1"/>
          <p:nvPr/>
        </p:nvSpPr>
        <p:spPr>
          <a:xfrm>
            <a:off x="950025" y="218260"/>
            <a:ext cx="9911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u="sng" dirty="0">
                <a:solidFill>
                  <a:schemeClr val="bg1"/>
                </a:solidFill>
              </a:rPr>
              <a:t>ИНВЕСТИЦИОННЫЕ ПЛОЩАДКИ «ГРИНФИЛД»</a:t>
            </a:r>
            <a:endParaRPr lang="ru-RU" sz="3200" dirty="0">
              <a:solidFill>
                <a:schemeClr val="bg1"/>
              </a:solidFill>
            </a:endParaRPr>
          </a:p>
        </p:txBody>
      </p:sp>
      <p:cxnSp>
        <p:nvCxnSpPr>
          <p:cNvPr id="59" name="Прямая соединительная линия 58">
            <a:extLst>
              <a:ext uri="{FF2B5EF4-FFF2-40B4-BE49-F238E27FC236}">
                <a16:creationId xmlns:a16="http://schemas.microsoft.com/office/drawing/2014/main" id="{65525401-209C-492C-BFE6-594C6047CE45}"/>
              </a:ext>
            </a:extLst>
          </p:cNvPr>
          <p:cNvCxnSpPr/>
          <p:nvPr/>
        </p:nvCxnSpPr>
        <p:spPr>
          <a:xfrm>
            <a:off x="11182121" y="209320"/>
            <a:ext cx="0" cy="583894"/>
          </a:xfrm>
          <a:prstGeom prst="line">
            <a:avLst/>
          </a:prstGeom>
          <a:noFill/>
          <a:ln w="2857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8" name="Прямоугольник 7"/>
          <p:cNvSpPr/>
          <p:nvPr/>
        </p:nvSpPr>
        <p:spPr>
          <a:xfrm flipH="1">
            <a:off x="11293434" y="285004"/>
            <a:ext cx="6768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 </a:t>
            </a:r>
            <a:r>
              <a:rPr lang="ru-RU" sz="2400" b="1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09</a:t>
            </a:r>
            <a:endParaRPr lang="ru-RU" sz="2400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9125" y="15621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6495" y="1731932"/>
            <a:ext cx="6096000" cy="35725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№ 2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Кадастровый номер: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71:09:000000:2035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Адрес: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Российская Федерация, Тульская область, Заокский район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Площадь: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24 182 кв. м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Категория земель: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Земли сельскохозяйственного назначения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Разрешенное использование: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Для сельскохозяйственного производства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Инфраструктура: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Водоснабжение - отсутствует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Водоотведение – отсутствует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Газоснабжение - возможно подключение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Электроснабжение - возможно подключение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7931" y="1931432"/>
            <a:ext cx="6122396" cy="45252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95" y="131820"/>
            <a:ext cx="652218" cy="76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245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30159</TotalTime>
  <Words>1380</Words>
  <Application>Microsoft Office PowerPoint</Application>
  <PresentationFormat>Широкоэкранный</PresentationFormat>
  <Paragraphs>138</Paragraphs>
  <Slides>14</Slides>
  <Notes>14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3" baseType="lpstr">
      <vt:lpstr>Arial</vt:lpstr>
      <vt:lpstr>Calibri</vt:lpstr>
      <vt:lpstr>Calibri Light</vt:lpstr>
      <vt:lpstr>Century Gothic</vt:lpstr>
      <vt:lpstr>Franklin Gothic Demi</vt:lpstr>
      <vt:lpstr>Franklin Gothic Heavy</vt:lpstr>
      <vt:lpstr>PT Serif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 Семкин</dc:creator>
  <cp:lastModifiedBy>Принтер</cp:lastModifiedBy>
  <cp:revision>532</cp:revision>
  <cp:lastPrinted>2024-12-18T08:53:24Z</cp:lastPrinted>
  <dcterms:created xsi:type="dcterms:W3CDTF">2020-01-23T13:55:52Z</dcterms:created>
  <dcterms:modified xsi:type="dcterms:W3CDTF">2024-12-18T14:06:23Z</dcterms:modified>
</cp:coreProperties>
</file>