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8.xml" ContentType="application/vnd.openxmlformats-officedocument.drawingml.chartshap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8"/>
  </p:notesMasterIdLst>
  <p:sldIdLst>
    <p:sldId id="256" r:id="rId2"/>
    <p:sldId id="257" r:id="rId3"/>
    <p:sldId id="299" r:id="rId4"/>
    <p:sldId id="267" r:id="rId5"/>
    <p:sldId id="268" r:id="rId6"/>
    <p:sldId id="300" r:id="rId7"/>
    <p:sldId id="270" r:id="rId8"/>
    <p:sldId id="272" r:id="rId9"/>
    <p:sldId id="275" r:id="rId10"/>
    <p:sldId id="276" r:id="rId11"/>
    <p:sldId id="277" r:id="rId12"/>
    <p:sldId id="278" r:id="rId13"/>
    <p:sldId id="279" r:id="rId14"/>
    <p:sldId id="281" r:id="rId15"/>
    <p:sldId id="302" r:id="rId16"/>
    <p:sldId id="297" r:id="rId17"/>
  </p:sldIdLst>
  <p:sldSz cx="12192000" cy="6858000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45DB"/>
    <a:srgbClr val="FF99CC"/>
    <a:srgbClr val="FF3300"/>
    <a:srgbClr val="FFCCFF"/>
    <a:srgbClr val="9624BA"/>
    <a:srgbClr val="B72343"/>
    <a:srgbClr val="B42629"/>
    <a:srgbClr val="CC0000"/>
    <a:srgbClr val="E85318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4660"/>
  </p:normalViewPr>
  <p:slideViewPr>
    <p:cSldViewPr>
      <p:cViewPr varScale="1">
        <p:scale>
          <a:sx n="110" d="100"/>
          <a:sy n="110" d="100"/>
        </p:scale>
        <p:origin x="-684" y="-90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20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>
        <c:manualLayout>
          <c:layoutTarget val="inner"/>
          <c:xMode val="edge"/>
          <c:yMode val="edge"/>
          <c:x val="0.20268806789748944"/>
          <c:y val="2.7707874725656403E-2"/>
          <c:w val="0.78025415594092895"/>
          <c:h val="0.8557533801289947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</c:spPr>
          <c:dPt>
            <c:idx val="1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E46-4CEB-AD1C-ADCF857E58F3}"/>
              </c:ext>
            </c:extLst>
          </c:dPt>
          <c:dPt>
            <c:idx val="2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FE46-4CEB-AD1C-ADCF857E58F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2000" dirty="0" smtClean="0">
                        <a:solidFill>
                          <a:schemeClr val="tx1"/>
                        </a:solidFill>
                      </a:rPr>
                      <a:t>1 355,1</a:t>
                    </a:r>
                  </a:p>
                  <a:p>
                    <a:endParaRPr lang="en-US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46-4CEB-AD1C-ADCF857E58F3}"/>
                </c:ext>
              </c:extLst>
            </c:dLbl>
            <c:dLbl>
              <c:idx val="1"/>
              <c:layout/>
              <c:tx>
                <c:rich>
                  <a:bodyPr rot="0" vert="horz"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ru-RU" dirty="0" smtClean="0"/>
                      <a:t>1 443,4</a:t>
                    </a:r>
                    <a:endParaRPr lang="en-US" dirty="0"/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dLblPos val="ctr"/>
              <c:showVal val="1"/>
            </c:dLbl>
            <c:dLbl>
              <c:idx val="2"/>
              <c:layout/>
              <c:tx>
                <c:rich>
                  <a:bodyPr rot="0" vert="horz"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ru-RU" dirty="0" smtClean="0"/>
                      <a:t>1 498,9</a:t>
                    </a:r>
                    <a:endParaRPr lang="en-US" dirty="0"/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dLblPos val="ctr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1355.1</c:v>
                </c:pt>
                <c:pt idx="1">
                  <c:v>1443.4</c:v>
                </c:pt>
                <c:pt idx="2">
                  <c:v>1498.9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E46-4CEB-AD1C-ADCF857E58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2"/>
            </a:solidFill>
            <a:ln w="25400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3.0148596974505252E-3"/>
                  <c:y val="0.27798273836636861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>
                        <a:solidFill>
                          <a:schemeClr val="tx1"/>
                        </a:solidFill>
                      </a:rPr>
                      <a:t>1 401,6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CCD-4219-B410-4FF8A035F2CC}"/>
                </c:ext>
              </c:extLst>
            </c:dLbl>
            <c:dLbl>
              <c:idx val="1"/>
              <c:layout>
                <c:manualLayout>
                  <c:x val="6.0297193949010808E-3"/>
                  <c:y val="0.28354239313369606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dirty="0"/>
                      <a:t>1 </a:t>
                    </a:r>
                    <a:r>
                      <a:rPr lang="ru-RU" dirty="0" smtClean="0"/>
                      <a:t>462,3</a:t>
                    </a:r>
                    <a:endParaRPr lang="en-US" dirty="0"/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showVal val="1"/>
            </c:dLbl>
            <c:dLbl>
              <c:idx val="2"/>
              <c:layout>
                <c:manualLayout>
                  <c:x val="1.1054357856433478E-16"/>
                  <c:y val="0.30022135743567707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2000" b="1">
                        <a:solidFill>
                          <a:schemeClr val="tx1"/>
                        </a:solidFill>
                      </a:defRPr>
                    </a:pPr>
                    <a:r>
                      <a:rPr lang="en-US" dirty="0"/>
                      <a:t>1 </a:t>
                    </a:r>
                    <a:r>
                      <a:rPr lang="en-US" dirty="0" smtClean="0"/>
                      <a:t>538</a:t>
                    </a:r>
                    <a:r>
                      <a:rPr lang="ru-RU" dirty="0" smtClean="0"/>
                      <a:t>,4</a:t>
                    </a:r>
                    <a:endParaRPr lang="en-US" dirty="0"/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1401.6</c:v>
                </c:pt>
                <c:pt idx="1">
                  <c:v>1462.3</c:v>
                </c:pt>
                <c:pt idx="2">
                  <c:v>1538.4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CCD-4219-B410-4FF8A035F2C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chemeClr val="accent6"/>
            </a:solidFill>
            <a:scene3d>
              <a:camera prst="orthographicFront"/>
              <a:lightRig rig="threePt" dir="t"/>
            </a:scene3d>
          </c:spPr>
          <c:dLbls>
            <c:dLbl>
              <c:idx val="0"/>
              <c:layout>
                <c:manualLayout>
                  <c:x val="1.5074298487252622E-3"/>
                  <c:y val="0.1146591242142885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-46,6</a:t>
                    </a:r>
                  </a:p>
                </c:rich>
              </c:tx>
              <c:dLblPos val="outEnd"/>
              <c:showVal val="1"/>
            </c:dLbl>
            <c:dLbl>
              <c:idx val="1"/>
              <c:layout>
                <c:manualLayout>
                  <c:x val="-1.5074298487252639E-3"/>
                  <c:y val="0.10640697679763469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7.5371492436263308E-3"/>
                  <c:y val="0.11196947705755968"/>
                </c:manualLayout>
              </c:layout>
              <c:dLblPos val="outEnd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vert="horz" anchor="t" anchorCtr="0"/>
              <a:lstStyle/>
              <a:p>
                <a:pPr>
                  <a:defRPr b="1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dLblPos val="inBase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-46.6</c:v>
                </c:pt>
                <c:pt idx="1">
                  <c:v>-19</c:v>
                </c:pt>
                <c:pt idx="2">
                  <c:v>-39.4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2CCD-4219-B410-4FF8A035F2CC}"/>
            </c:ext>
          </c:extLst>
        </c:ser>
        <c:axId val="157418240"/>
        <c:axId val="157419776"/>
      </c:barChart>
      <c:catAx>
        <c:axId val="15741824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2000" b="1"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157419776"/>
        <c:crosses val="autoZero"/>
        <c:auto val="1"/>
        <c:lblAlgn val="ctr"/>
        <c:lblOffset val="100"/>
      </c:catAx>
      <c:valAx>
        <c:axId val="1574197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1574182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54364096032113662"/>
          <c:y val="0.17418996062992126"/>
          <c:w val="0.44212962962962982"/>
          <c:h val="0.850000000000000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2"/>
            <c:spPr>
              <a:solidFill>
                <a:schemeClr val="bg1">
                  <a:lumMod val="65000"/>
                </a:schemeClr>
              </a:solidFill>
              <a:scene3d>
                <a:camera prst="orthographicFront"/>
                <a:lightRig rig="soft" dir="t"/>
              </a:scene3d>
              <a:sp3d>
                <a:bevelT w="114300" prst="artDeco"/>
              </a:sp3d>
            </c:spPr>
          </c:dPt>
          <c:dLbls>
            <c:dLbl>
              <c:idx val="0"/>
              <c:layout>
                <c:manualLayout>
                  <c:x val="-9.7003499562554722E-4"/>
                  <c:y val="-8.4301181102362198E-3"/>
                </c:manualLayout>
              </c:layout>
              <c:showVal val="1"/>
            </c:dLbl>
            <c:dLbl>
              <c:idx val="1"/>
              <c:layout>
                <c:manualLayout>
                  <c:x val="2.9935841353164283E-3"/>
                  <c:y val="0.14882972440944883"/>
                </c:manualLayout>
              </c:layout>
              <c:showVal val="1"/>
            </c:dLbl>
            <c:dLbl>
              <c:idx val="2"/>
              <c:layout>
                <c:manualLayout>
                  <c:x val="-1.2987295858850979E-2"/>
                  <c:y val="-0.22645833333333396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Дорожное хозяйство (дорожный фонд)</c:v>
                </c:pt>
                <c:pt idx="3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4.5</c:v>
                </c:pt>
                <c:pt idx="2">
                  <c:v>134.5</c:v>
                </c:pt>
                <c:pt idx="3">
                  <c:v>5.9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6.2709609215511617E-4"/>
          <c:y val="0.14988549868766474"/>
          <c:w val="0.49770225412999847"/>
          <c:h val="0.76672572178477916"/>
        </c:manualLayout>
      </c:layout>
      <c:txPr>
        <a:bodyPr/>
        <a:lstStyle/>
        <a:p>
          <a:pPr>
            <a:defRPr sz="1200" spc="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7254299830168288"/>
          <c:y val="0.14786569361756621"/>
          <c:w val="0.39460799752972187"/>
          <c:h val="0.8180897509762495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relaxedInset"/>
            </a:sp3d>
          </c:spPr>
          <c:dPt>
            <c:idx val="0"/>
            <c:spPr>
              <a:ln w="3175"/>
              <a:scene3d>
                <a:camera prst="orthographicFront"/>
                <a:lightRig rig="threePt" dir="t"/>
              </a:scene3d>
              <a:sp3d>
                <a:bevelT prst="relaxedInset"/>
              </a:sp3d>
            </c:spPr>
          </c:dPt>
          <c:dPt>
            <c:idx val="1"/>
            <c:spPr>
              <a:solidFill>
                <a:srgbClr val="FF3300"/>
              </a:solidFill>
              <a:scene3d>
                <a:camera prst="orthographicFront"/>
                <a:lightRig rig="threePt" dir="t"/>
              </a:scene3d>
              <a:sp3d>
                <a:bevelT prst="relaxedInset"/>
              </a:sp3d>
            </c:spPr>
          </c:dPt>
          <c:dLbls>
            <c:dLbl>
              <c:idx val="3"/>
              <c:layout>
                <c:manualLayout>
                  <c:x val="-3.9215686274509812E-3"/>
                  <c:y val="-4.065040650406504E-2"/>
                </c:manualLayout>
              </c:layout>
              <c:showVal val="1"/>
            </c:dLbl>
            <c:dLbl>
              <c:idx val="4"/>
              <c:layout>
                <c:manualLayout>
                  <c:x val="1.9607843137254923E-3"/>
                  <c:y val="-0.1504065040650408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Уход за дорогами</c:v>
                </c:pt>
                <c:pt idx="1">
                  <c:v>Ямочный ремонт</c:v>
                </c:pt>
                <c:pt idx="2">
                  <c:v>Ремонт автомобильных дорог</c:v>
                </c:pt>
                <c:pt idx="3">
                  <c:v>Ремонт дорог в рамках программы "Народный бюджет"</c:v>
                </c:pt>
                <c:pt idx="4">
                  <c:v>ПСД на ремонт дорог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35</c:v>
                </c:pt>
                <c:pt idx="1">
                  <c:v>3</c:v>
                </c:pt>
                <c:pt idx="2">
                  <c:v>89.1</c:v>
                </c:pt>
                <c:pt idx="3">
                  <c:v>5</c:v>
                </c:pt>
                <c:pt idx="4">
                  <c:v>2.4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6910591323143742"/>
          <c:y val="2.3839702963958792E-2"/>
          <c:w val="0.31912938088621368"/>
          <c:h val="0.9279300300877027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0">
                  <c:v>116.3</c:v>
                </c:pt>
                <c:pt idx="1">
                  <c:v>104</c:v>
                </c:pt>
                <c:pt idx="2">
                  <c:v>108.7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97-446D-AC65-B40A888B6D9D}"/>
            </c:ext>
          </c:extLst>
        </c:ser>
        <c:shape val="box"/>
        <c:axId val="160015872"/>
        <c:axId val="160017408"/>
        <c:axId val="0"/>
      </c:bar3DChart>
      <c:catAx>
        <c:axId val="160015872"/>
        <c:scaling>
          <c:orientation val="minMax"/>
        </c:scaling>
        <c:axPos val="b"/>
        <c:numFmt formatCode="General" sourceLinked="0"/>
        <c:tickLblPos val="nextTo"/>
        <c:crossAx val="160017408"/>
        <c:crosses val="autoZero"/>
        <c:auto val="1"/>
        <c:lblAlgn val="ctr"/>
        <c:lblOffset val="100"/>
      </c:catAx>
      <c:valAx>
        <c:axId val="160017408"/>
        <c:scaling>
          <c:orientation val="minMax"/>
        </c:scaling>
        <c:delete val="1"/>
        <c:axPos val="l"/>
        <c:majorGridlines/>
        <c:numFmt formatCode="#,##0.00" sourceLinked="1"/>
        <c:tickLblPos val="none"/>
        <c:crossAx val="1600158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29645669291339"/>
          <c:y val="0"/>
          <c:w val="0.38645829232283646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relaxedInset"/>
            </a:sp3d>
          </c:spPr>
          <c:explosion val="25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7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Другие вопросы в области ЖКХ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35</c:v>
                </c:pt>
                <c:pt idx="2">
                  <c:v>25.5</c:v>
                </c:pt>
                <c:pt idx="3">
                  <c:v>43.8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907</c:v>
                </c:pt>
                <c:pt idx="1">
                  <c:v>972.3</c:v>
                </c:pt>
                <c:pt idx="2">
                  <c:v>1004.8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513-4947-BE44-FEC27C4CD25A}"/>
            </c:ext>
          </c:extLst>
        </c:ser>
        <c:shape val="box"/>
        <c:axId val="160152576"/>
        <c:axId val="160166656"/>
        <c:axId val="0"/>
      </c:bar3DChart>
      <c:catAx>
        <c:axId val="160152576"/>
        <c:scaling>
          <c:orientation val="minMax"/>
        </c:scaling>
        <c:axPos val="b"/>
        <c:numFmt formatCode="General" sourceLinked="0"/>
        <c:tickLblPos val="nextTo"/>
        <c:crossAx val="160166656"/>
        <c:crosses val="autoZero"/>
        <c:auto val="1"/>
        <c:lblAlgn val="ctr"/>
        <c:lblOffset val="100"/>
      </c:catAx>
      <c:valAx>
        <c:axId val="16016665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601525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40"/>
      <c:perspective val="0"/>
    </c:view3D>
    <c:plotArea>
      <c:layout>
        <c:manualLayout>
          <c:layoutTarget val="inner"/>
          <c:xMode val="edge"/>
          <c:yMode val="edge"/>
          <c:x val="3.0604084645669402E-3"/>
          <c:y val="0.11488076490438695"/>
          <c:w val="0.6756589566929162"/>
          <c:h val="0.885119235095613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FFCCF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spPr>
              <a:solidFill>
                <a:srgbClr val="FF33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</c:v>
                </c:pt>
                <c:pt idx="3">
                  <c:v>Молодежная политика и оздоровление детей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258.5</c:v>
                </c:pt>
                <c:pt idx="1">
                  <c:v>506.3</c:v>
                </c:pt>
                <c:pt idx="2">
                  <c:v>92.7</c:v>
                </c:pt>
                <c:pt idx="3">
                  <c:v>9.8000000000000007</c:v>
                </c:pt>
                <c:pt idx="4">
                  <c:v>39.700000000000003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3967273622049"/>
          <c:y val="0.12059092613423322"/>
          <c:w val="0.31665772637795392"/>
          <c:h val="0.8778657667791526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1.4957264957264925E-2"/>
                  <c:y val="0.24193548387096889"/>
                </c:manualLayout>
              </c:layout>
              <c:showVal val="1"/>
            </c:dLbl>
            <c:dLbl>
              <c:idx val="1"/>
              <c:layout>
                <c:manualLayout>
                  <c:x val="1.9230769230769301E-2"/>
                  <c:y val="0.15591397849462424"/>
                </c:manualLayout>
              </c:layout>
              <c:showVal val="1"/>
            </c:dLbl>
            <c:dLbl>
              <c:idx val="2"/>
              <c:layout>
                <c:manualLayout>
                  <c:x val="2.1367521367521368E-2"/>
                  <c:y val="0.18817204301075269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89.6</c:v>
                </c:pt>
                <c:pt idx="1">
                  <c:v>68.5</c:v>
                </c:pt>
                <c:pt idx="2">
                  <c:v>68.7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FCA-4C7E-A99C-64A8178AA070}"/>
            </c:ext>
          </c:extLst>
        </c:ser>
        <c:shape val="cylinder"/>
        <c:axId val="171051648"/>
        <c:axId val="171088512"/>
        <c:axId val="0"/>
      </c:bar3DChart>
      <c:catAx>
        <c:axId val="171051648"/>
        <c:scaling>
          <c:orientation val="minMax"/>
        </c:scaling>
        <c:axPos val="b"/>
        <c:numFmt formatCode="General" sourceLinked="0"/>
        <c:tickLblPos val="nextTo"/>
        <c:crossAx val="171088512"/>
        <c:crosses val="autoZero"/>
        <c:auto val="1"/>
        <c:lblAlgn val="ctr"/>
        <c:lblOffset val="100"/>
      </c:catAx>
      <c:valAx>
        <c:axId val="171088512"/>
        <c:scaling>
          <c:orientation val="minMax"/>
        </c:scaling>
        <c:delete val="1"/>
        <c:axPos val="l"/>
        <c:numFmt formatCode="General" sourceLinked="1"/>
        <c:tickLblPos val="none"/>
        <c:crossAx val="1710516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4411772008228704"/>
          <c:y val="0.14765546133656371"/>
          <c:w val="0.66556309573145456"/>
          <c:h val="0.55267562142967885"/>
        </c:manualLayout>
      </c:layout>
      <c:bar3DChart>
        <c:barDir val="col"/>
        <c:grouping val="stacked"/>
        <c:shape val="cylinder"/>
        <c:axId val="171920000"/>
        <c:axId val="171927040"/>
        <c:axId val="0"/>
      </c:bar3DChart>
      <c:catAx>
        <c:axId val="171920000"/>
        <c:scaling>
          <c:orientation val="minMax"/>
        </c:scaling>
        <c:axPos val="b"/>
        <c:numFmt formatCode="General" sourceLinked="1"/>
        <c:tickLblPos val="nextTo"/>
        <c:crossAx val="171927040"/>
        <c:crosses val="autoZero"/>
        <c:auto val="1"/>
        <c:lblAlgn val="ctr"/>
        <c:lblOffset val="100"/>
      </c:catAx>
      <c:valAx>
        <c:axId val="171927040"/>
        <c:scaling>
          <c:orientation val="minMax"/>
        </c:scaling>
        <c:axPos val="l"/>
        <c:majorGridlines/>
        <c:numFmt formatCode="General" sourceLinked="1"/>
        <c:tickLblPos val="nextTo"/>
        <c:crossAx val="1719200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0"/>
          <c:y val="2.3203603296231837E-2"/>
          <c:w val="0.68035632133061796"/>
          <c:h val="0.51248499369193956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chemeClr val="accent1"/>
            </a:solidFill>
            <a:ln w="13700">
              <a:noFill/>
              <a:prstDash val="solid"/>
            </a:ln>
          </c:spPr>
          <c:explosion val="25"/>
          <c:dPt>
            <c:idx val="0"/>
            <c:spPr>
              <a:solidFill>
                <a:srgbClr val="FF99CC"/>
              </a:solidFill>
              <a:ln w="9525"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BD2-4100-A4EB-96A59E2BAABF}"/>
              </c:ext>
            </c:extLst>
          </c:dPt>
          <c:dPt>
            <c:idx val="1"/>
            <c:spPr>
              <a:solidFill>
                <a:srgbClr val="92D050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BD2-4100-A4EB-96A59E2BAABF}"/>
              </c:ext>
            </c:extLst>
          </c:dPt>
          <c:dPt>
            <c:idx val="2"/>
            <c:spPr>
              <a:solidFill>
                <a:srgbClr val="00B0F0"/>
              </a:solidFill>
              <a:ln w="12700"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BD2-4100-A4EB-96A59E2BAABF}"/>
              </c:ext>
            </c:extLst>
          </c:dPt>
          <c:dPt>
            <c:idx val="3"/>
            <c:spPr>
              <a:solidFill>
                <a:srgbClr val="B745DB"/>
              </a:solidFill>
              <a:ln w="9525">
                <a:noFill/>
                <a:prstDash val="solid"/>
              </a:ln>
              <a:scene3d>
                <a:camera prst="orthographicFront"/>
                <a:lightRig rig="threePt" dir="t"/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CBD2-4100-A4EB-96A59E2BAABF}"/>
              </c:ext>
            </c:extLst>
          </c:dPt>
          <c:dLbls>
            <c:dLbl>
              <c:idx val="0"/>
              <c:layout>
                <c:manualLayout>
                  <c:x val="4.3517429001150083E-2"/>
                  <c:y val="-5.4097820122902415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D2-4100-A4EB-96A59E2BAABF}"/>
                </c:ext>
              </c:extLst>
            </c:dLbl>
            <c:dLbl>
              <c:idx val="1"/>
              <c:layout>
                <c:manualLayout>
                  <c:x val="3.4263027514819249E-3"/>
                  <c:y val="-5.98472146722121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2,4</a:t>
                    </a:r>
                    <a:endParaRPr lang="en-US" dirty="0"/>
                  </a:p>
                </c:rich>
              </c:tx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D2-4100-A4EB-96A59E2BAABF}"/>
                </c:ext>
              </c:extLst>
            </c:dLbl>
            <c:dLbl>
              <c:idx val="2"/>
              <c:layout>
                <c:manualLayout>
                  <c:x val="7.8389476245244824E-2"/>
                  <c:y val="-0.16734096920487038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D2-4100-A4EB-96A59E2BAABF}"/>
                </c:ext>
              </c:extLst>
            </c:dLbl>
            <c:dLbl>
              <c:idx val="3"/>
              <c:layout>
                <c:manualLayout>
                  <c:x val="-2.2038175705565058E-2"/>
                  <c:y val="-2.4853713692585096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D2-4100-A4EB-96A59E2BAABF}"/>
                </c:ext>
              </c:extLst>
            </c:dLbl>
            <c:spPr>
              <a:noFill/>
              <a:ln w="27400">
                <a:noFill/>
              </a:ln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Sheet1!$B$2:$E$2</c:f>
              <c:numCache>
                <c:formatCode>0</c:formatCode>
                <c:ptCount val="4"/>
                <c:pt idx="0">
                  <c:v>1</c:v>
                </c:pt>
                <c:pt idx="1">
                  <c:v>1.3</c:v>
                </c:pt>
                <c:pt idx="2" formatCode="General">
                  <c:v>5.5</c:v>
                </c:pt>
                <c:pt idx="3" formatCode="General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BD2-4100-A4EB-96A59E2BAABF}"/>
            </c:ext>
          </c:extLst>
        </c:ser>
      </c:pie3DChart>
      <c:spPr>
        <a:noFill/>
        <a:ln w="27367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600" b="1" i="0" u="none" strike="noStrike" baseline="0">
          <a:solidFill>
            <a:schemeClr val="tx1"/>
          </a:solidFill>
          <a:latin typeface="+mn-lt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4411772008228704"/>
          <c:y val="0.14765546133656371"/>
          <c:w val="0.66556309573145456"/>
          <c:h val="0.55267562142967896"/>
        </c:manualLayout>
      </c:layout>
      <c:bar3DChart>
        <c:barDir val="col"/>
        <c:grouping val="stacked"/>
        <c:shape val="cylinder"/>
        <c:axId val="74219904"/>
        <c:axId val="74221440"/>
        <c:axId val="0"/>
      </c:bar3DChart>
      <c:catAx>
        <c:axId val="74219904"/>
        <c:scaling>
          <c:orientation val="minMax"/>
        </c:scaling>
        <c:axPos val="b"/>
        <c:numFmt formatCode="General" sourceLinked="1"/>
        <c:tickLblPos val="nextTo"/>
        <c:crossAx val="74221440"/>
        <c:crosses val="autoZero"/>
        <c:auto val="1"/>
        <c:lblAlgn val="ctr"/>
        <c:lblOffset val="100"/>
      </c:catAx>
      <c:valAx>
        <c:axId val="74221440"/>
        <c:scaling>
          <c:orientation val="minMax"/>
        </c:scaling>
        <c:axPos val="l"/>
        <c:majorGridlines/>
        <c:numFmt formatCode="General" sourceLinked="1"/>
        <c:tickLblPos val="nextTo"/>
        <c:crossAx val="742199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506.7</c:v>
                </c:pt>
                <c:pt idx="1">
                  <c:v>515.5</c:v>
                </c:pt>
                <c:pt idx="2">
                  <c:v>538.79999999999995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F52-4D9D-B305-5D8778E1D98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145.1</c:v>
                </c:pt>
                <c:pt idx="1">
                  <c:v>188.1</c:v>
                </c:pt>
                <c:pt idx="2">
                  <c:v>186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F52-4D9D-B305-5D8778E1D98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перечисления</c:v>
                </c:pt>
              </c:strCache>
            </c:strRef>
          </c:tx>
          <c:spPr>
            <a:solidFill>
              <a:srgbClr val="C00000"/>
            </a:solidFill>
          </c:spPr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703.3</c:v>
                </c:pt>
                <c:pt idx="1">
                  <c:v>739.7</c:v>
                </c:pt>
                <c:pt idx="2">
                  <c:v>774.1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F52-4D9D-B305-5D8778E1D98D}"/>
            </c:ext>
          </c:extLst>
        </c:ser>
        <c:shape val="box"/>
        <c:axId val="157873664"/>
        <c:axId val="157875200"/>
        <c:axId val="0"/>
      </c:bar3DChart>
      <c:catAx>
        <c:axId val="157873664"/>
        <c:scaling>
          <c:orientation val="minMax"/>
        </c:scaling>
        <c:axPos val="b"/>
        <c:numFmt formatCode="General" sourceLinked="0"/>
        <c:tickLblPos val="nextTo"/>
        <c:crossAx val="157875200"/>
        <c:crosses val="autoZero"/>
        <c:auto val="1"/>
        <c:lblAlgn val="ctr"/>
        <c:lblOffset val="100"/>
      </c:catAx>
      <c:valAx>
        <c:axId val="157875200"/>
        <c:scaling>
          <c:orientation val="minMax"/>
        </c:scaling>
        <c:axPos val="l"/>
        <c:majorGridlines/>
        <c:numFmt formatCode="0%" sourceLinked="1"/>
        <c:tickLblPos val="nextTo"/>
        <c:crossAx val="157873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553639542695792"/>
          <c:y val="0.3380638811277667"/>
          <c:w val="0.26446358267716535"/>
          <c:h val="0.66193611887223758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rotY val="0"/>
      <c:perspective val="0"/>
    </c:view3D>
    <c:plotArea>
      <c:layout>
        <c:manualLayout>
          <c:layoutTarget val="inner"/>
          <c:xMode val="edge"/>
          <c:yMode val="edge"/>
          <c:x val="0.14733407570089641"/>
          <c:y val="0.33857035320747458"/>
          <c:w val="0.76674231106825863"/>
          <c:h val="0.58384533526769378"/>
        </c:manualLayout>
      </c:layout>
      <c:bar3DChart>
        <c:barDir val="col"/>
        <c:grouping val="standar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13700">
              <a:noFill/>
              <a:prstDash val="solid"/>
            </a:ln>
            <a:scene3d>
              <a:camera prst="orthographicFront"/>
              <a:lightRig rig="threePt" dir="t"/>
            </a:scene3d>
            <a:sp3d prstMaterial="metal"/>
          </c:spPr>
          <c:dPt>
            <c:idx val="0"/>
            <c:spPr>
              <a:solidFill>
                <a:srgbClr val="FF99CC"/>
              </a:solidFill>
              <a:ln w="9525"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BD2-4100-A4EB-96A59E2BAABF}"/>
              </c:ext>
            </c:extLst>
          </c:dPt>
          <c:dPt>
            <c:idx val="1"/>
            <c:spPr>
              <a:solidFill>
                <a:srgbClr val="92D050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BD2-4100-A4EB-96A59E2BAABF}"/>
              </c:ext>
            </c:extLst>
          </c:dPt>
          <c:dPt>
            <c:idx val="2"/>
            <c:spPr>
              <a:solidFill>
                <a:srgbClr val="00B0F0"/>
              </a:solidFill>
              <a:ln w="12700"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BD2-4100-A4EB-96A59E2BAABF}"/>
              </c:ext>
            </c:extLst>
          </c:dPt>
          <c:dPt>
            <c:idx val="3"/>
            <c:spPr>
              <a:solidFill>
                <a:srgbClr val="B745DB"/>
              </a:solidFill>
              <a:ln w="9525">
                <a:noFill/>
                <a:prstDash val="solid"/>
              </a:ln>
              <a:scene3d>
                <a:camera prst="orthographicFront"/>
                <a:lightRig rig="threePt" dir="t"/>
              </a:scene3d>
              <a:sp3d prstMaterial="metal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CBD2-4100-A4EB-96A59E2BAABF}"/>
              </c:ext>
            </c:extLst>
          </c:dPt>
          <c:dLbls>
            <c:showVal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Sheet1!$B$2:$E$2</c:f>
              <c:numCache>
                <c:formatCode>#,##0.00</c:formatCode>
                <c:ptCount val="4"/>
                <c:pt idx="0">
                  <c:v>1.02</c:v>
                </c:pt>
                <c:pt idx="1">
                  <c:v>1.02</c:v>
                </c:pt>
                <c:pt idx="2">
                  <c:v>1.02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BD2-4100-A4EB-96A59E2BAABF}"/>
            </c:ext>
          </c:extLst>
        </c:ser>
        <c:gapWidth val="100"/>
        <c:shape val="cylinder"/>
        <c:axId val="74495104"/>
        <c:axId val="74496640"/>
        <c:axId val="167988736"/>
      </c:bar3DChart>
      <c:catAx>
        <c:axId val="74495104"/>
        <c:scaling>
          <c:orientation val="minMax"/>
        </c:scaling>
        <c:axPos val="b"/>
        <c:numFmt formatCode="General" sourceLinked="1"/>
        <c:tickLblPos val="nextTo"/>
        <c:crossAx val="74496640"/>
        <c:crosses val="autoZero"/>
        <c:auto val="1"/>
        <c:lblAlgn val="ctr"/>
        <c:lblOffset val="100"/>
      </c:catAx>
      <c:valAx>
        <c:axId val="74496640"/>
        <c:scaling>
          <c:orientation val="minMax"/>
        </c:scaling>
        <c:axPos val="l"/>
        <c:majorGridlines/>
        <c:numFmt formatCode="#,##0.00" sourceLinked="1"/>
        <c:tickLblPos val="nextTo"/>
        <c:crossAx val="74495104"/>
        <c:crosses val="autoZero"/>
        <c:crossBetween val="between"/>
      </c:valAx>
      <c:serAx>
        <c:axId val="167988736"/>
        <c:scaling>
          <c:orientation val="minMax"/>
        </c:scaling>
        <c:axPos val="b"/>
        <c:tickLblPos val="nextTo"/>
        <c:crossAx val="74496640"/>
        <c:crosses val="autoZero"/>
      </c:serAx>
      <c:spPr>
        <a:noFill/>
        <a:ln w="27367">
          <a:noFill/>
        </a:ln>
        <a:scene3d>
          <a:camera prst="orthographicFront"/>
          <a:lightRig rig="threePt" dir="t"/>
        </a:scene3d>
        <a:sp3d>
          <a:bevelT prst="convex"/>
        </a:sp3d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600" b="1" i="0" u="none" strike="noStrike" baseline="0">
          <a:solidFill>
            <a:schemeClr val="tx1"/>
          </a:solidFill>
          <a:latin typeface="+mn-lt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DA8-4C6D-9EC1-3DD3D409D704}"/>
              </c:ext>
            </c:extLst>
          </c:dPt>
          <c:cat>
            <c:strRef>
              <c:f>Лист1!$A$2:$A$3</c:f>
              <c:strCache>
                <c:ptCount val="2"/>
                <c:pt idx="0">
                  <c:v>Собственные</c:v>
                </c:pt>
                <c:pt idx="1">
                  <c:v>Безв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576.4</c:v>
                </c:pt>
                <c:pt idx="1">
                  <c:v>577.70000000000005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DA8-4C6D-9EC1-3DD3D409D704}"/>
            </c:ext>
          </c:extLst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0815602836879452"/>
          <c:w val="0.58465608465608454"/>
          <c:h val="0.7836879432624113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Дотации 13,9 млн.руб</c:v>
                </c:pt>
                <c:pt idx="1">
                  <c:v>Субсидии 51,3 млн.руб</c:v>
                </c:pt>
                <c:pt idx="2">
                  <c:v>Субвенции 557 млн.руб.</c:v>
                </c:pt>
                <c:pt idx="3">
                  <c:v>Межбюджетные трансферты 80,1 млн.руб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2.0000000000000011E-2</c:v>
                </c:pt>
                <c:pt idx="1">
                  <c:v>7.3000000000000009E-2</c:v>
                </c:pt>
                <c:pt idx="2">
                  <c:v>0.79300000000000004</c:v>
                </c:pt>
                <c:pt idx="3">
                  <c:v>0.114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07-4082-AADD-4E427772A170}"/>
            </c:ext>
          </c:extLst>
        </c:ser>
        <c:firstSliceAng val="0"/>
      </c:pieChart>
    </c:plotArea>
    <c:legend>
      <c:legendPos val="r"/>
      <c:layout>
        <c:manualLayout>
          <c:xMode val="edge"/>
          <c:yMode val="edge"/>
          <c:x val="0.58617068699745856"/>
          <c:y val="0.10674317306081477"/>
          <c:w val="0.41382931300254355"/>
          <c:h val="0.80778997040263589"/>
        </c:manualLayout>
      </c:layout>
      <c:txPr>
        <a:bodyPr/>
        <a:lstStyle/>
        <a:p>
          <a:pPr>
            <a:defRPr sz="166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/>
            </a:pPr>
            <a:r>
              <a:rPr lang="ru-RU" sz="1800" dirty="0" smtClean="0"/>
              <a:t>Млн.руб.</a:t>
            </a:r>
            <a:endParaRPr lang="ru-RU" sz="1800" dirty="0"/>
          </a:p>
        </c:rich>
      </c:tx>
      <c:layout>
        <c:manualLayout>
          <c:xMode val="edge"/>
          <c:yMode val="edge"/>
          <c:x val="3.2670534604227149E-2"/>
          <c:y val="6.202150211992732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2493292505103544E-2"/>
          <c:y val="9.6835832164815061E-2"/>
          <c:w val="0.60194400699912531"/>
          <c:h val="0.861065868478768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A50021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spPr>
              <a:solidFill>
                <a:srgbClr val="0066FF"/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8"/>
            <c:spPr>
              <a:solidFill>
                <a:srgbClr val="66FF33"/>
              </a:solidFill>
            </c:spPr>
          </c:dPt>
          <c:dLbls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101.5</c:v>
                </c:pt>
                <c:pt idx="1">
                  <c:v>1.2</c:v>
                </c:pt>
                <c:pt idx="2">
                  <c:v>146.1</c:v>
                </c:pt>
                <c:pt idx="3">
                  <c:v>116.3</c:v>
                </c:pt>
                <c:pt idx="4">
                  <c:v>11</c:v>
                </c:pt>
                <c:pt idx="5">
                  <c:v>907</c:v>
                </c:pt>
                <c:pt idx="6">
                  <c:v>89.6</c:v>
                </c:pt>
                <c:pt idx="7">
                  <c:v>8.8000000000000007</c:v>
                </c:pt>
                <c:pt idx="8">
                  <c:v>1.02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344218814753411"/>
          <c:y val="2.6328992529779945E-2"/>
          <c:w val="0.30129461942257224"/>
          <c:h val="0.9608504946497072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5062651283923798E-2"/>
          <c:y val="9.7559614502999548E-2"/>
          <c:w val="0.67772879824448196"/>
          <c:h val="0.594053680343009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63500" h="25400"/>
            </a:sp3d>
          </c:spPr>
          <c:explosion val="25"/>
          <c:dPt>
            <c:idx val="0"/>
            <c:explosion val="0"/>
            <c:spPr>
              <a:solidFill>
                <a:srgbClr val="FFFF00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3CA-4EB9-A5F2-F5DCD9A8F4DA}"/>
              </c:ext>
            </c:extLst>
          </c:dPt>
          <c:dPt>
            <c:idx val="1"/>
            <c:spPr>
              <a:solidFill>
                <a:srgbClr val="00B0F0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3CA-4EB9-A5F2-F5DCD9A8F4DA}"/>
              </c:ext>
            </c:extLst>
          </c:dPt>
          <c:dPt>
            <c:idx val="2"/>
            <c:explosion val="4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3CA-4EB9-A5F2-F5DCD9A8F4DA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latin typeface="+mn-lt"/>
                      </a:defRPr>
                    </a:pPr>
                    <a:r>
                      <a:rPr lang="ru-RU" dirty="0" smtClean="0"/>
                      <a:t>9</a:t>
                    </a:r>
                    <a:r>
                      <a:rPr lang="en-US" dirty="0" smtClean="0"/>
                      <a:t>2</a:t>
                    </a:r>
                    <a:r>
                      <a:rPr lang="ru-RU" baseline="0" dirty="0" smtClean="0"/>
                      <a:t> %</a:t>
                    </a:r>
                    <a:r>
                      <a:rPr lang="en-US" dirty="0" smtClean="0"/>
                      <a:t>  </a:t>
                    </a:r>
                    <a:endParaRPr lang="en-US" dirty="0"/>
                  </a:p>
                </c:rich>
              </c:tx>
              <c:spPr>
                <a:noFill/>
                <a:ln w="27657">
                  <a:noFill/>
                </a:ln>
              </c:spPr>
              <c:dLblPos val="ct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3CA-4EB9-A5F2-F5DCD9A8F4DA}"/>
                </c:ext>
              </c:extLst>
            </c:dLbl>
            <c:dLbl>
              <c:idx val="1"/>
              <c:layout>
                <c:manualLayout>
                  <c:x val="2.6157930341144643E-2"/>
                  <c:y val="-9.1906094405288848E-3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latin typeface="+mn-lt"/>
                      </a:defRPr>
                    </a:pPr>
                    <a:r>
                      <a:rPr lang="en-US" dirty="0" smtClean="0"/>
                      <a:t>8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pPr>
                <a:noFill/>
                <a:ln w="27657">
                  <a:noFill/>
                </a:ln>
              </c:spPr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3CA-4EB9-A5F2-F5DCD9A8F4DA}"/>
                </c:ext>
              </c:extLst>
            </c:dLbl>
            <c:dLbl>
              <c:idx val="2"/>
              <c:spPr>
                <a:noFill/>
                <a:ln w="27657">
                  <a:noFill/>
                </a:ln>
              </c:spPr>
              <c:txPr>
                <a:bodyPr/>
                <a:lstStyle/>
                <a:p>
                  <a:pPr>
                    <a:defRPr sz="2000" b="1">
                      <a:latin typeface="+mn-lt"/>
                    </a:defRPr>
                  </a:pPr>
                  <a:endParaRPr lang="ru-RU"/>
                </a:p>
              </c:txPr>
            </c:dLbl>
            <c:dLbl>
              <c:idx val="3"/>
              <c:spPr>
                <a:noFill/>
                <a:ln w="27657">
                  <a:noFill/>
                </a:ln>
              </c:spPr>
              <c:txPr>
                <a:bodyPr/>
                <a:lstStyle/>
                <a:p>
                  <a:pPr>
                    <a:defRPr sz="2000" b="1">
                      <a:latin typeface="+mn-lt"/>
                    </a:defRPr>
                  </a:pPr>
                  <a:endParaRPr lang="ru-RU"/>
                </a:p>
              </c:txPr>
            </c:dLbl>
            <c:delete val="1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+mn-lt"/>
                  </a:defRPr>
                </a:pPr>
                <a:endParaRPr lang="ru-RU"/>
              </a:p>
            </c:txPr>
            <c:dLblPos val="ctr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#,##0\ _₽</c:formatCode>
                <c:ptCount val="4"/>
                <c:pt idx="0">
                  <c:v>94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3CA-4EB9-A5F2-F5DCD9A8F4DA}"/>
            </c:ext>
          </c:extLst>
        </c:ser>
      </c:pie3DChart>
      <c:spPr>
        <a:noFill/>
        <a:ln w="27637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600" b="1">
                <a:latin typeface="+mn-lt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>
                <a:latin typeface="+mn-lt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7759562841530058"/>
          <c:y val="0.65065391246486703"/>
          <c:w val="0.82240437158469959"/>
          <c:h val="0.18837453784080871"/>
        </c:manualLayout>
      </c:layout>
      <c:txPr>
        <a:bodyPr/>
        <a:lstStyle/>
        <a:p>
          <a:pPr>
            <a:defRPr>
              <a:latin typeface="PT Astra Serif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96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4.3137254901960784E-2"/>
          <c:y val="6.666666666666668E-2"/>
          <c:w val="0.95686274509803926"/>
          <c:h val="0.7172130358705162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6FF"/>
            </a:solidFill>
          </c:spPr>
          <c:dLbls>
            <c:dLbl>
              <c:idx val="0"/>
              <c:layout>
                <c:manualLayout>
                  <c:x val="8.3333333333333367E-3"/>
                  <c:y val="-0.0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101,5</a:t>
                    </a:r>
                    <a:endParaRPr lang="en-US" dirty="0"/>
                  </a:p>
                </c:rich>
              </c:tx>
              <c:numFmt formatCode="#,##0.00" sourceLinked="0"/>
              <c:spPr/>
              <c:showVal val="1"/>
            </c:dLbl>
            <c:dLbl>
              <c:idx val="1"/>
              <c:layout>
                <c:manualLayout>
                  <c:x val="6.2500000000000134E-3"/>
                  <c:y val="-3.8888888888888862E-2"/>
                </c:manualLayout>
              </c:layout>
              <c:showVal val="1"/>
            </c:dLbl>
            <c:dLbl>
              <c:idx val="2"/>
              <c:layout>
                <c:manualLayout>
                  <c:x val="1.8749999999999999E-2"/>
                  <c:y val="-6.1111111111111123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101.5</c:v>
                </c:pt>
                <c:pt idx="1">
                  <c:v>105</c:v>
                </c:pt>
                <c:pt idx="2">
                  <c:v>115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65-47A3-AAED-07D2FF90033E}"/>
            </c:ext>
          </c:extLst>
        </c:ser>
        <c:shape val="cylinder"/>
        <c:axId val="159720192"/>
        <c:axId val="159721728"/>
        <c:axId val="0"/>
      </c:bar3DChart>
      <c:catAx>
        <c:axId val="159720192"/>
        <c:scaling>
          <c:orientation val="minMax"/>
        </c:scaling>
        <c:axPos val="b"/>
        <c:numFmt formatCode="General" sourceLinked="0"/>
        <c:tickLblPos val="nextTo"/>
        <c:crossAx val="159721728"/>
        <c:crosses val="autoZero"/>
        <c:auto val="1"/>
        <c:lblAlgn val="ctr"/>
        <c:lblOffset val="100"/>
      </c:catAx>
      <c:valAx>
        <c:axId val="159721728"/>
        <c:scaling>
          <c:orientation val="minMax"/>
        </c:scaling>
        <c:delete val="1"/>
        <c:axPos val="l"/>
        <c:numFmt formatCode="#,##0.00" sourceLinked="1"/>
        <c:tickLblPos val="none"/>
        <c:crossAx val="1597201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convex"/>
            </a:sp3d>
          </c:spPr>
          <c:dLbls>
            <c:showVal val="1"/>
            <c:showLeaderLines val="1"/>
          </c:dLbls>
          <c:cat>
            <c:strRef>
              <c:f>Лист1!$A$2:$A$7</c:f>
              <c:strCache>
                <c:ptCount val="5"/>
                <c:pt idx="0">
                  <c:v>Функционирование правительства РФ, высших исполнительных органов государственной власти и представительных органов муниципальных образований</c:v>
                </c:pt>
                <c:pt idx="1">
                  <c:v>Обеспечение деятельности финансовых, налоговых и таможенных органови органов финансового надзора</c:v>
                </c:pt>
                <c:pt idx="2">
                  <c:v>Резервные фонды</c:v>
                </c:pt>
                <c:pt idx="3">
                  <c:v>Другие общегосударственные вопросы</c:v>
                </c:pt>
                <c:pt idx="4">
                  <c:v>Обеспечение выборов и референдумов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43.9</c:v>
                </c:pt>
                <c:pt idx="1">
                  <c:v>12.2</c:v>
                </c:pt>
                <c:pt idx="2">
                  <c:v>1.4</c:v>
                </c:pt>
                <c:pt idx="3">
                  <c:v>43.3</c:v>
                </c:pt>
                <c:pt idx="4">
                  <c:v>0.70000000000000007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0016415320966232"/>
          <c:y val="0.14988549868766474"/>
          <c:w val="0.39983584679033762"/>
          <c:h val="0.85011450131233557"/>
        </c:manualLayout>
      </c:layout>
      <c:txPr>
        <a:bodyPr/>
        <a:lstStyle/>
        <a:p>
          <a:pPr>
            <a:defRPr sz="1200" spc="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1.9736842105263157E-2"/>
                  <c:y val="-7.2693189664115962E-2"/>
                </c:manualLayout>
              </c:layout>
              <c:showVal val="1"/>
            </c:dLbl>
            <c:dLbl>
              <c:idx val="1"/>
              <c:layout>
                <c:manualLayout>
                  <c:x val="1.0964912280701754E-2"/>
                  <c:y val="-0.11812643320418841"/>
                </c:manualLayout>
              </c:layout>
              <c:showVal val="1"/>
            </c:dLbl>
            <c:dLbl>
              <c:idx val="2"/>
              <c:layout>
                <c:manualLayout>
                  <c:x val="1.754368697333886E-2"/>
                  <c:y val="-0.18627629851429717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146.1</c:v>
                </c:pt>
                <c:pt idx="1">
                  <c:v>157.80000000000001</c:v>
                </c:pt>
                <c:pt idx="2">
                  <c:v>161.80000000000001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873-4CDC-BD97-C54D204D4872}"/>
            </c:ext>
          </c:extLst>
        </c:ser>
        <c:shape val="cylinder"/>
        <c:axId val="160704000"/>
        <c:axId val="160705536"/>
        <c:axId val="0"/>
      </c:bar3DChart>
      <c:catAx>
        <c:axId val="160704000"/>
        <c:scaling>
          <c:orientation val="minMax"/>
        </c:scaling>
        <c:axPos val="b"/>
        <c:numFmt formatCode="General" sourceLinked="1"/>
        <c:tickLblPos val="nextTo"/>
        <c:crossAx val="160705536"/>
        <c:crosses val="autoZero"/>
        <c:auto val="1"/>
        <c:lblAlgn val="ctr"/>
        <c:lblOffset val="100"/>
      </c:catAx>
      <c:valAx>
        <c:axId val="160705536"/>
        <c:scaling>
          <c:orientation val="minMax"/>
        </c:scaling>
        <c:axPos val="l"/>
        <c:majorGridlines/>
        <c:numFmt formatCode="General" sourceLinked="1"/>
        <c:tickLblPos val="nextTo"/>
        <c:crossAx val="1607040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drawing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0.26996</cdr:x>
      <cdr:y>0.39524</cdr:y>
    </cdr:from>
    <cdr:to>
      <cdr:x>0.30998</cdr:x>
      <cdr:y>0.47658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43323" y="1944232"/>
          <a:ext cx="377026" cy="400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rtlCol="0">
          <a:spAutoFit/>
        </a:bodyPr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rPr>
            <a:t>   </a:t>
          </a:r>
          <a:endParaRPr lang="ru-RU" sz="2000" b="1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cdr:txBody>
    </cdr:sp>
  </cdr:relSizeAnchor>
  <cdr:relSizeAnchor xmlns:cdr="http://schemas.openxmlformats.org/drawingml/2006/chartDrawing">
    <cdr:from>
      <cdr:x>0.53505</cdr:x>
      <cdr:y>0.40434</cdr:y>
    </cdr:from>
    <cdr:to>
      <cdr:x>0.6497</cdr:x>
      <cdr:y>0.49597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507762" y="1847279"/>
          <a:ext cx="965919" cy="4186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rPr>
            <a:t>  </a:t>
          </a:r>
          <a:endParaRPr lang="ru-RU" sz="2000" b="1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cdr:txBody>
    </cdr:sp>
  </cdr:relSizeAnchor>
  <cdr:relSizeAnchor xmlns:cdr="http://schemas.openxmlformats.org/drawingml/2006/chartDrawing">
    <cdr:from>
      <cdr:x>0.81263</cdr:x>
      <cdr:y>0.74656</cdr:y>
    </cdr:from>
    <cdr:to>
      <cdr:x>0.90969</cdr:x>
      <cdr:y>0.83439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655893" y="3672407"/>
          <a:ext cx="914413" cy="432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cdr:txBody>
    </cdr:sp>
  </cdr:relSizeAnchor>
  <cdr:relSizeAnchor xmlns:cdr="http://schemas.openxmlformats.org/drawingml/2006/chartDrawing">
    <cdr:from>
      <cdr:x>0.40171</cdr:x>
      <cdr:y>0.91533</cdr:y>
    </cdr:from>
    <cdr:to>
      <cdr:x>0.43011</cdr:x>
      <cdr:y>0.96261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384376" y="4181797"/>
          <a:ext cx="239268" cy="216005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75000"/>
          </a:schemeClr>
        </a:solidFill>
        <a:ln xmlns:a="http://schemas.openxmlformats.org/drawingml/2006/main">
          <a:solidFill>
            <a:schemeClr val="tx1"/>
          </a:solidFill>
        </a:ln>
        <a:scene3d xmlns:a="http://schemas.openxmlformats.org/drawingml/2006/main">
          <a:camera prst="orthographicFront">
            <a:rot lat="0" lon="0" rev="0"/>
          </a:camera>
          <a:lightRig rig="threePt" dir="t">
            <a:rot lat="0" lon="0" rev="1200000"/>
          </a:lightRig>
        </a:scene3d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576072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152144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728216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304288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880360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3456432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4032504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4608576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0.7265</cdr:x>
      <cdr:y>0.91532</cdr:y>
    </cdr:from>
    <cdr:to>
      <cdr:x>0.7549</cdr:x>
      <cdr:y>0.96261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6120680" y="4181775"/>
          <a:ext cx="239268" cy="216050"/>
        </a:xfrm>
        <a:prstGeom xmlns:a="http://schemas.openxmlformats.org/drawingml/2006/main" prst="rect">
          <a:avLst/>
        </a:prstGeom>
        <a:solidFill xmlns:a="http://schemas.openxmlformats.org/drawingml/2006/main">
          <a:srgbClr val="92D050"/>
        </a:solidFill>
        <a:ln xmlns:a="http://schemas.openxmlformats.org/drawingml/2006/main">
          <a:solidFill>
            <a:schemeClr val="tx1"/>
          </a:solidFill>
        </a:ln>
        <a:scene3d xmlns:a="http://schemas.openxmlformats.org/drawingml/2006/main">
          <a:camera prst="orthographicFront">
            <a:rot lat="0" lon="0" rev="0"/>
          </a:camera>
          <a:lightRig rig="threePt" dir="t">
            <a:rot lat="0" lon="0" rev="1200000"/>
          </a:lightRig>
        </a:scene3d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576072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152144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728216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304288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880360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3456432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4032504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4608576" algn="l" defTabSz="1152144" rtl="0" eaLnBrk="1" latinLnBrk="0" hangingPunct="1">
            <a:defRPr sz="23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0.07692</cdr:x>
      <cdr:y>0.90703</cdr:y>
    </cdr:from>
    <cdr:to>
      <cdr:x>0.29915</cdr:x>
      <cdr:y>0.97574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648046" y="4143884"/>
          <a:ext cx="1872274" cy="3139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576072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152144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728216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2304288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880360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3456432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4032504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4608576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>
            <a:lnSpc>
              <a:spcPct val="90000"/>
            </a:lnSpc>
            <a:spcAft>
              <a:spcPct val="35000"/>
            </a:spcAft>
            <a:defRPr/>
          </a:pPr>
          <a:r>
            <a:rPr lang="ru-RU" altLang="ru-RU" sz="1600" b="1" dirty="0" smtClean="0"/>
            <a:t>ДОХОДЫ</a:t>
          </a:r>
        </a:p>
      </cdr:txBody>
    </cdr:sp>
  </cdr:relSizeAnchor>
  <cdr:relSizeAnchor xmlns:cdr="http://schemas.openxmlformats.org/drawingml/2006/chartDrawing">
    <cdr:from>
      <cdr:x>0.71795</cdr:x>
      <cdr:y>0.90703</cdr:y>
    </cdr:from>
    <cdr:to>
      <cdr:x>0.9687</cdr:x>
      <cdr:y>0.97574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6048683" y="4143884"/>
          <a:ext cx="2112553" cy="3139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576072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152144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728216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2304288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880360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3456432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4032504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4608576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>
            <a:lnSpc>
              <a:spcPct val="90000"/>
            </a:lnSpc>
            <a:spcAft>
              <a:spcPct val="35000"/>
            </a:spcAft>
            <a:defRPr/>
          </a:pPr>
          <a:r>
            <a:rPr lang="ru-RU" altLang="ru-RU" sz="1600" b="1" dirty="0" smtClean="0"/>
            <a:t>ДЕФИЦИТ</a:t>
          </a:r>
        </a:p>
      </cdr:txBody>
    </cdr:sp>
  </cdr:relSizeAnchor>
  <cdr:relSizeAnchor xmlns:cdr="http://schemas.openxmlformats.org/drawingml/2006/chartDrawing">
    <cdr:from>
      <cdr:x>0.37668</cdr:x>
      <cdr:y>0.90703</cdr:y>
    </cdr:from>
    <cdr:to>
      <cdr:x>0.67478</cdr:x>
      <cdr:y>0.97574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3173505" y="4143884"/>
          <a:ext cx="2511473" cy="3139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576072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152144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728216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2304288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880360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3456432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4032504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4608576" algn="l" defTabSz="1152144" rtl="0" eaLnBrk="1" latinLnBrk="0" hangingPunct="1">
            <a:defRPr sz="23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>
            <a:lnSpc>
              <a:spcPct val="90000"/>
            </a:lnSpc>
            <a:spcAft>
              <a:spcPct val="35000"/>
            </a:spcAft>
            <a:defRPr/>
          </a:pPr>
          <a:r>
            <a:rPr lang="ru-RU" altLang="ru-RU" sz="1600" b="1" dirty="0" smtClean="0"/>
            <a:t>РАСХОДЫ</a:t>
          </a:r>
        </a:p>
      </cdr:txBody>
    </cdr:sp>
  </cdr:relSizeAnchor>
  <cdr:relSizeAnchor xmlns:cdr="http://schemas.openxmlformats.org/drawingml/2006/chartDrawing">
    <cdr:from>
      <cdr:x>0.09949</cdr:x>
      <cdr:y>0.91734</cdr:y>
    </cdr:from>
    <cdr:to>
      <cdr:x>0.12789</cdr:x>
      <cdr:y>0.96462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838200" y="4191000"/>
          <a:ext cx="239268" cy="2160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ysClr val="windowText" lastClr="000000"/>
          </a:solidFill>
        </a:ln>
        <a:effectLst xmlns:a="http://schemas.openxmlformats.org/drawingml/2006/main">
          <a:outerShdw blurRad="57150" dist="19050" dir="5400000" algn="ctr" rotWithShape="0">
            <a:srgbClr val="000000">
              <a:alpha val="63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threePt" dir="t">
            <a:rot lat="0" lon="0" rev="1200000"/>
          </a:lightRig>
        </a:scene3d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0.67213</cdr:x>
      <cdr:y>0.11799</cdr:y>
    </cdr:from>
    <cdr:to>
      <cdr:x>1</cdr:x>
      <cdr:y>0.46721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124200" y="613531"/>
          <a:ext cx="1524000" cy="1815882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576072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1152144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728216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2304288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880360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3456432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4032504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4608576" algn="l" defTabSz="1152144" rtl="0" eaLnBrk="1" latinLnBrk="0" hangingPunct="1">
            <a:defRPr sz="23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PT Astra Serif"/>
            </a:rPr>
            <a:t>20 муниципальных программ </a:t>
          </a:r>
        </a:p>
        <a:p xmlns:a="http://schemas.openxmlformats.org/drawingml/2006/main">
          <a:pPr algn="ctr"/>
          <a:endParaRPr lang="ru-RU" sz="1400" b="1" dirty="0" smtClean="0">
            <a:solidFill>
              <a:schemeClr val="tx1"/>
            </a:solidFill>
            <a:latin typeface="PT Astra Serif"/>
          </a:endParaRP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PT Astra Serif"/>
            </a:rPr>
            <a:t>     9</a:t>
          </a:r>
          <a:r>
            <a:rPr lang="en-US" sz="1400" b="1" dirty="0" smtClean="0">
              <a:solidFill>
                <a:schemeClr val="tx1"/>
              </a:solidFill>
              <a:latin typeface="PT Astra Serif"/>
            </a:rPr>
            <a:t>2</a:t>
          </a:r>
          <a:r>
            <a:rPr lang="ru-RU" sz="1400" b="1" dirty="0" smtClean="0">
              <a:solidFill>
                <a:schemeClr val="tx1"/>
              </a:solidFill>
              <a:latin typeface="PT Astra Serif"/>
            </a:rPr>
            <a:t>%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PT Astra Serif"/>
            </a:rPr>
            <a:t> расходов направлено на их исполнение</a:t>
          </a:r>
          <a:endParaRPr lang="ru-RU" sz="1400" b="1" dirty="0">
            <a:solidFill>
              <a:schemeClr val="tx1"/>
            </a:solidFill>
            <a:latin typeface="PT Astra Serif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0.21176</cdr:x>
      <cdr:y>0.1</cdr:y>
    </cdr:from>
    <cdr:to>
      <cdr:x>0.34118</cdr:x>
      <cdr:y>0.26667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71600" y="228600"/>
          <a:ext cx="8382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0.45882</cdr:x>
      <cdr:y>0</cdr:y>
    </cdr:from>
    <cdr:to>
      <cdr:x>0.58824</cdr:x>
      <cdr:y>0.16667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71800" y="-76200"/>
          <a:ext cx="8382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0.68235</cdr:x>
      <cdr:y>0</cdr:y>
    </cdr:from>
    <cdr:to>
      <cdr:x>0.81176</cdr:x>
      <cdr:y>0.16667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419600" y="-76200"/>
          <a:ext cx="8382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0.44706</cdr:x>
      <cdr:y>0</cdr:y>
    </cdr:from>
    <cdr:to>
      <cdr:x>0.57647</cdr:x>
      <cdr:y>0.16667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895600" y="-152400"/>
          <a:ext cx="8382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 smtClean="0"/>
        </a:p>
        <a:p xmlns:a="http://schemas.openxmlformats.org/drawingml/2006/main">
          <a:endParaRPr lang="ru-RU" sz="16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0.46341</cdr:y>
    </cdr:from>
    <cdr:to>
      <cdr:x>0.34118</cdr:x>
      <cdr:y>0.61854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0" y="1447800"/>
          <a:ext cx="2209800" cy="484632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0.34146</cdr:y>
    </cdr:from>
    <cdr:to>
      <cdr:x>0.21716</cdr:x>
      <cdr:y>0.50134</cdr:y>
    </cdr:to>
    <cdr:sp macro="" textlink="">
      <cdr:nvSpPr>
        <cdr:cNvPr id="3" name="object 21"/>
        <cdr:cNvSpPr txBox="1"/>
      </cdr:nvSpPr>
      <cdr:spPr>
        <a:xfrm xmlns:a="http://schemas.openxmlformats.org/drawingml/2006/main">
          <a:off x="0" y="1066800"/>
          <a:ext cx="1406525" cy="4994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2065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marL="473075" algn="just">
            <a:lnSpc>
              <a:spcPts val="1914"/>
            </a:lnSpc>
            <a:spcBef>
              <a:spcPts val="95"/>
            </a:spcBef>
          </a:pPr>
          <a:r>
            <a:rPr lang="ru-RU" sz="1600" b="1" spc="-5" dirty="0" smtClean="0">
              <a:solidFill>
                <a:srgbClr val="003366"/>
              </a:solidFill>
              <a:latin typeface="Times New Roman"/>
              <a:cs typeface="Times New Roman"/>
            </a:rPr>
            <a:t>Дорожное хозяйство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0.18917</cdr:x>
      <cdr:y>0.06856</cdr:y>
    </cdr:from>
    <cdr:to>
      <cdr:x>0.39229</cdr:x>
      <cdr:y>0.21856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2553" y="134620"/>
          <a:ext cx="990576" cy="2945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0.40416</cdr:x>
      <cdr:y>0.20815</cdr:y>
    </cdr:from>
    <cdr:to>
      <cdr:x>0.60729</cdr:x>
      <cdr:y>0.35815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71029" y="408687"/>
          <a:ext cx="990624" cy="2945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0.64635</cdr:x>
      <cdr:y>0.28577</cdr:y>
    </cdr:from>
    <cdr:to>
      <cdr:x>0.84947</cdr:x>
      <cdr:y>0.43577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52131" y="561087"/>
          <a:ext cx="990576" cy="2945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0.17949</cdr:x>
      <cdr:y>0.03226</cdr:y>
    </cdr:from>
    <cdr:to>
      <cdr:x>0.33333</cdr:x>
      <cdr:y>0.16129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6800" y="76200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0.42308</cdr:x>
      <cdr:y>0.28129</cdr:y>
    </cdr:from>
    <cdr:to>
      <cdr:x>0.57692</cdr:x>
      <cdr:y>0.41032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514600" y="664465"/>
          <a:ext cx="914364" cy="3047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0.66667</cdr:x>
      <cdr:y>0.16129</cdr:y>
    </cdr:from>
    <cdr:to>
      <cdr:x>0.82051</cdr:x>
      <cdr:y>0.29032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962420" y="380999"/>
          <a:ext cx="914363" cy="3047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0.14334</cdr:x>
      <cdr:y>0.55592</cdr:y>
    </cdr:from>
    <cdr:to>
      <cdr:x>0.45391</cdr:x>
      <cdr:y>0.65202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6144" y="2620059"/>
          <a:ext cx="2808312" cy="45290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990000"/>
          </a:solidFill>
          <a:prstDash val="solid"/>
        </a:ln>
      </cdr:spPr>
      <cdr:style>
        <a:lnRef xmlns:a="http://schemas.openxmlformats.org/drawingml/2006/main" idx="2">
          <a:schemeClr val="accent5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ea typeface="PT Astra Serif" pitchFamily="18" charset="-52"/>
              <a:cs typeface="Arial" panose="020B0604020202020204" pitchFamily="34" charset="0"/>
            </a:rPr>
            <a:t>Всего – 8,8 млн. руб.</a:t>
          </a:r>
          <a:endParaRPr lang="ru-RU" sz="2400" b="1" dirty="0">
            <a:solidFill>
              <a:schemeClr val="tx1"/>
            </a:solidFill>
            <a:ea typeface="PT Astra Serif" pitchFamily="18" charset="-52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0.65403</cdr:x>
      <cdr:y>0</cdr:y>
    </cdr:from>
    <cdr:to>
      <cdr:x>1</cdr:x>
      <cdr:y>0.10711</cdr:y>
    </cdr:to>
    <cdr:pic>
      <cdr:nvPicPr>
        <cdr:cNvPr id="3" name="Рисунок 2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1">
          <a:clrChange>
            <a:clrFrom>
              <a:srgbClr val="FFFFFF"/>
            </a:clrFrom>
            <a:clrTo>
              <a:srgbClr val="FFFFFF">
                <a:alpha val="0"/>
              </a:srgbClr>
            </a:clrTo>
          </a:clrChange>
        </a:blip>
        <a:srcRect xmlns:a="http://schemas.openxmlformats.org/drawingml/2006/main" l="49902" t="59174" r="32989" b="35918"/>
        <a:stretch xmlns:a="http://schemas.openxmlformats.org/drawingml/2006/main"/>
      </cdr:blipFill>
      <cdr:spPr>
        <a:xfrm xmlns:a="http://schemas.openxmlformats.org/drawingml/2006/main">
          <a:off x="6934200" y="-4662"/>
          <a:ext cx="3662111" cy="59093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0.77322</cdr:x>
      <cdr:y>0.07985</cdr:y>
    </cdr:from>
    <cdr:to>
      <cdr:x>0.8994</cdr:x>
      <cdr:y>0.30855</cdr:y>
    </cdr:to>
    <cdr:pic>
      <cdr:nvPicPr>
        <cdr:cNvPr id="4" name="Picture 2" descr="https://cdn2.vectorstock.com/i/1000x1000/81/16/older-couple-icon-vector-19088116.jpg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2" cstate="print">
          <a:clrChange>
            <a:clrFrom>
              <a:srgbClr val="FFFFFF"/>
            </a:clrFrom>
            <a:clrTo>
              <a:srgbClr val="FFFFFF">
                <a:alpha val="0"/>
              </a:srgbClr>
            </a:clrTo>
          </a:clrChange>
          <a:duotone>
            <a:srgbClr val="C0504D">
              <a:shade val="45000"/>
              <a:satMod val="135000"/>
            </a:srgbClr>
            <a:prstClr val="white"/>
          </a:duotone>
          <a:extLst>
            <a:ext uri="{28A0092B-C50C-407E-A947-70E740481C1C}">
              <a14:useLocalDpi xmlns:lc="http://schemas.openxmlformats.org/drawingml/2006/lockedCanvas" xmlns:a14="http://schemas.microsoft.com/office/drawing/2010/main" xmlns:p="http://schemas.openxmlformats.org/presentationml/2006/main" xmlns="" val="0"/>
            </a:ext>
          </a:extLst>
        </a:blip>
        <a:srcRect xmlns:a="http://schemas.openxmlformats.org/drawingml/2006/main" b="12528"/>
        <a:stretch xmlns:a="http://schemas.openxmlformats.org/drawingml/2006/main"/>
      </cdr:blipFill>
      <cdr:spPr bwMode="auto">
        <a:xfrm xmlns:a="http://schemas.openxmlformats.org/drawingml/2006/main">
          <a:off x="6991747" y="376337"/>
          <a:ext cx="1140966" cy="107787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0.67209</cdr:x>
      <cdr:y>0.33854</cdr:y>
    </cdr:from>
    <cdr:to>
      <cdr:x>0.99957</cdr:x>
      <cdr:y>0.42342</cdr:y>
    </cdr:to>
    <cdr:pic>
      <cdr:nvPicPr>
        <cdr:cNvPr id="5" name="Рисунок 4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1"/>
        <a:srcRect xmlns:a="http://schemas.openxmlformats.org/drawingml/2006/main" l="49902" t="67416" r="33904" b="28694"/>
        <a:stretch xmlns:a="http://schemas.openxmlformats.org/drawingml/2006/main"/>
      </cdr:blipFill>
      <cdr:spPr>
        <a:xfrm xmlns:a="http://schemas.openxmlformats.org/drawingml/2006/main">
          <a:off x="6077347" y="1595537"/>
          <a:ext cx="2961134" cy="40005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0.78165</cdr:x>
      <cdr:y>0.41938</cdr:y>
    </cdr:from>
    <cdr:to>
      <cdr:x>0.88853</cdr:x>
      <cdr:y>0.62112</cdr:y>
    </cdr:to>
    <cdr:pic>
      <cdr:nvPicPr>
        <cdr:cNvPr id="6" name="Picture 4" descr="https://www.pinclipart.com/picdir/big/98-982535_psychologist-free-download-best-on-x-eve-family.pn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 cstate="print">
          <a:duotone>
            <a:srgbClr val="4BACC6">
              <a:shade val="45000"/>
              <a:satMod val="135000"/>
            </a:srgbClr>
            <a:prstClr val="white"/>
          </a:duotone>
          <a:extLst>
            <a:ext uri="{28A0092B-C50C-407E-A947-70E740481C1C}">
              <a14:useLocalDpi xmlns:lc="http://schemas.openxmlformats.org/drawingml/2006/lockedCanvas" xmlns:a14="http://schemas.microsoft.com/office/drawing/2010/main" xmlns:p="http://schemas.openxmlformats.org/presentationml/2006/main" xmlns="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7067947" y="1976537"/>
          <a:ext cx="966527" cy="950821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0.53726</cdr:x>
      <cdr:y>0.64573</cdr:y>
    </cdr:from>
    <cdr:to>
      <cdr:x>0.99355</cdr:x>
      <cdr:y>0.72859</cdr:y>
    </cdr:to>
    <cdr:pic>
      <cdr:nvPicPr>
        <cdr:cNvPr id="7" name="Рисунок 6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1"/>
        <a:srcRect xmlns:a="http://schemas.openxmlformats.org/drawingml/2006/main" l="49901" t="63990" r="27535" b="32213"/>
        <a:stretch xmlns:a="http://schemas.openxmlformats.org/drawingml/2006/main"/>
      </cdr:blipFill>
      <cdr:spPr>
        <a:xfrm xmlns:a="http://schemas.openxmlformats.org/drawingml/2006/main">
          <a:off x="4858147" y="3043337"/>
          <a:ext cx="4125913" cy="39052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0.76479</cdr:x>
      <cdr:y>0.7104</cdr:y>
    </cdr:from>
    <cdr:to>
      <cdr:x>0.90955</cdr:x>
      <cdr:y>0.98814</cdr:y>
    </cdr:to>
    <cdr:pic>
      <cdr:nvPicPr>
        <cdr:cNvPr id="8" name="Picture 8" descr="✓ pension benefits free vector eps, cdr, ai, svg vector illustration  graphic art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4" cstate="print">
          <a:clrChange>
            <a:clrFrom>
              <a:srgbClr val="FFFFFF"/>
            </a:clrFrom>
            <a:clrTo>
              <a:srgbClr val="FFFFFF">
                <a:alpha val="0"/>
              </a:srgbClr>
            </a:clrTo>
          </a:clrChange>
          <a:duotone>
            <a:srgbClr val="9BBB59">
              <a:shade val="45000"/>
              <a:satMod val="135000"/>
            </a:srgbClr>
            <a:prstClr val="white"/>
          </a:duotone>
          <a:extLst>
            <a:ext uri="{28A0092B-C50C-407E-A947-70E740481C1C}">
              <a14:useLocalDpi xmlns:lc="http://schemas.openxmlformats.org/drawingml/2006/lockedCanvas" xmlns:a14="http://schemas.microsoft.com/office/drawing/2010/main" xmlns:p="http://schemas.openxmlformats.org/presentationml/2006/main" xmlns="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6915547" y="3348137"/>
          <a:ext cx="1308988" cy="1308988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>
              <a:solidFill>
                <a:srgbClr val="FFFFFF"/>
              </a:solidFill>
            </a14:hiddenFill>
          </a:ext>
        </a:extLst>
      </cdr:spPr>
    </cdr:pic>
  </cdr:relSizeAnchor>
  <cdr:relSizeAnchor xmlns:cdr="http://schemas.openxmlformats.org/drawingml/2006/chartDrawing">
    <cdr:from>
      <cdr:x>0.00636</cdr:x>
      <cdr:y>0.69423</cdr:y>
    </cdr:from>
    <cdr:to>
      <cdr:x>0.63733</cdr:x>
      <cdr:y>0.77709</cdr:y>
    </cdr:to>
    <cdr:pic>
      <cdr:nvPicPr>
        <cdr:cNvPr id="9" name="Picture 11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5">
          <a:clrChange>
            <a:clrFrom>
              <a:srgbClr val="FFFFFF"/>
            </a:clrFrom>
            <a:clrTo>
              <a:srgbClr val="FFFFFF">
                <a:alpha val="0"/>
              </a:srgbClr>
            </a:clrTo>
          </a:clrChange>
          <a:extLst>
            <a:ext uri="{28A0092B-C50C-407E-A947-70E740481C1C}">
              <a14:useLocalDpi xmlns:lc="http://schemas.openxmlformats.org/drawingml/2006/lockedCanvas" xmlns:a14="http://schemas.microsoft.com/office/drawing/2010/main" xmlns:p="http://schemas.openxmlformats.org/presentationml/2006/main" xmlns="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57547" y="3271937"/>
          <a:ext cx="5705475" cy="3905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>
              <a:solidFill>
                <a:schemeClr val="accent1"/>
              </a:solidFill>
            </a14:hiddenFill>
          </a:ext>
          <a:ext uri="{91240B29-F687-4F45-9708-019B960494DF}">
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pic>
  </cdr:relSizeAnchor>
  <cdr:relSizeAnchor xmlns:cdr="http://schemas.openxmlformats.org/drawingml/2006/chartDrawing">
    <cdr:from>
      <cdr:x>0.25075</cdr:x>
      <cdr:y>0.75891</cdr:y>
    </cdr:from>
    <cdr:to>
      <cdr:x>0.3691</cdr:x>
      <cdr:y>0.98599</cdr:y>
    </cdr:to>
    <cdr:pic>
      <cdr:nvPicPr>
        <cdr:cNvPr id="10" name="Picture 10" descr="Benefit, employee, fringe, protect, welfare icon - Download on Iconfinder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6" cstate="print">
          <a:duotone>
            <a:srgbClr val="8064A2">
              <a:shade val="45000"/>
              <a:satMod val="135000"/>
            </a:srgbClr>
            <a:prstClr val="white"/>
          </a:duotone>
          <a:extLst>
            <a:ext uri="{28A0092B-C50C-407E-A947-70E740481C1C}">
              <a14:useLocalDpi xmlns:lc="http://schemas.openxmlformats.org/drawingml/2006/lockedCanvas" xmlns:a14="http://schemas.microsoft.com/office/drawing/2010/main" xmlns:p="http://schemas.openxmlformats.org/presentationml/2006/main" xmlns="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2267347" y="3576737"/>
          <a:ext cx="1070247" cy="1070247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="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0.84946</cdr:x>
      <cdr:y>0</cdr:y>
    </cdr:from>
    <cdr:to>
      <cdr:x>1</cdr:x>
      <cdr:y>0.0834</cdr:y>
    </cdr:to>
    <cdr:pic>
      <cdr:nvPicPr>
        <cdr:cNvPr id="11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8991600" y="0"/>
          <a:ext cx="1593453" cy="460142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427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3AC5C-CFE2-4384-BCD8-6255835EBE1A}" type="datetimeFigureOut">
              <a:rPr lang="ru-RU" smtClean="0"/>
              <a:pPr/>
              <a:t>21.11.2024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8750" y="509588"/>
            <a:ext cx="45307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28895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4271" y="6456218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7ACBF-C589-4773-A211-0F6CDB1665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5553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ACBF-C589-4773-A211-0F6CDB1665F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ACBF-C589-4773-A211-0F6CDB1665F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ACBF-C589-4773-A211-0F6CDB1665F3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261836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1145408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108780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424752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192442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147377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248877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247515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346247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165299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282617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06045">
              <a:spcBef>
                <a:spcPts val="100"/>
              </a:spcBef>
            </a:pPr>
            <a:fld id="{81D60167-4931-47E6-BA6A-407CBD079E47}" type="slidenum">
              <a:rPr lang="ru-RU" spc="-5" smtClean="0"/>
              <a:pPr marL="106045">
                <a:spcBef>
                  <a:spcPts val="100"/>
                </a:spcBef>
              </a:pPr>
              <a:t>‹#›</a:t>
            </a:fld>
            <a:endParaRPr lang="ru-RU" spc="-5" dirty="0"/>
          </a:p>
        </p:txBody>
      </p:sp>
    </p:spTree>
    <p:extLst>
      <p:ext uri="{BB962C8B-B14F-4D97-AF65-F5344CB8AC3E}">
        <p14:creationId xmlns:p14="http://schemas.microsoft.com/office/powerpoint/2010/main" xmlns="" val="248876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34" Type="http://schemas.openxmlformats.org/officeDocument/2006/relationships/image" Target="../media/image16.png"/><Relationship Id="rId3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3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32" Type="http://schemas.openxmlformats.org/officeDocument/2006/relationships/chart" Target="../charts/chart15.xml"/><Relationship Id="rId5" Type="http://schemas.openxmlformats.org/officeDocument/2006/relationships/image" Target="../media/image3.png"/><Relationship Id="rId31" Type="http://schemas.openxmlformats.org/officeDocument/2006/relationships/image" Target="../media/image20.svg"/><Relationship Id="rId4" Type="http://schemas.openxmlformats.org/officeDocument/2006/relationships/chart" Target="../charts/char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32" Type="http://schemas.openxmlformats.org/officeDocument/2006/relationships/image" Target="../media/image4.png"/><Relationship Id="rId5" Type="http://schemas.openxmlformats.org/officeDocument/2006/relationships/image" Target="../media/image21.png"/><Relationship Id="rId31" Type="http://schemas.openxmlformats.org/officeDocument/2006/relationships/image" Target="../media/image20.sv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34" Type="http://schemas.openxmlformats.org/officeDocument/2006/relationships/image" Target="../media/image25.jpeg"/><Relationship Id="rId3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24.jpeg"/><Relationship Id="rId31" Type="http://schemas.openxmlformats.org/officeDocument/2006/relationships/image" Target="../media/image20.svg"/><Relationship Id="rId4" Type="http://schemas.openxmlformats.org/officeDocument/2006/relationships/image" Target="../media/image3.png"/><Relationship Id="rId35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33" Type="http://schemas.openxmlformats.org/officeDocument/2006/relationships/image" Target="../media/image4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32" Type="http://schemas.openxmlformats.org/officeDocument/2006/relationships/chart" Target="../charts/chart18.xml"/><Relationship Id="rId31" Type="http://schemas.openxmlformats.org/officeDocument/2006/relationships/image" Target="../media/image2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34" Type="http://schemas.openxmlformats.org/officeDocument/2006/relationships/image" Target="../media/image34.jpeg"/><Relationship Id="rId33" Type="http://schemas.openxmlformats.org/officeDocument/2006/relationships/image" Target="../media/image4.pn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32" Type="http://schemas.openxmlformats.org/officeDocument/2006/relationships/chart" Target="../charts/chart20.xml"/><Relationship Id="rId31" Type="http://schemas.openxmlformats.org/officeDocument/2006/relationships/image" Target="../media/image20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mailto:zaoksk.fo@tularegion.ru" TargetMode="External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0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32" Type="http://schemas.openxmlformats.org/officeDocument/2006/relationships/chart" Target="../charts/chart1.xml"/><Relationship Id="rId31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4" Type="http://schemas.openxmlformats.org/officeDocument/2006/relationships/image" Target="../media/image5.png"/><Relationship Id="rId3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5" Type="http://schemas.openxmlformats.org/officeDocument/2006/relationships/image" Target="../media/image3.png"/><Relationship Id="rId31" Type="http://schemas.openxmlformats.org/officeDocument/2006/relationships/image" Target="../media/image20.svg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34" Type="http://schemas.openxmlformats.org/officeDocument/2006/relationships/chart" Target="../charts/chart6.xml"/><Relationship Id="rId3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32" Type="http://schemas.openxmlformats.org/officeDocument/2006/relationships/image" Target="../media/image4.png"/><Relationship Id="rId5" Type="http://schemas.openxmlformats.org/officeDocument/2006/relationships/image" Target="../media/image10.png"/><Relationship Id="rId31" Type="http://schemas.openxmlformats.org/officeDocument/2006/relationships/image" Target="../media/image20.svg"/><Relationship Id="rId4" Type="http://schemas.openxmlformats.org/officeDocument/2006/relationships/image" Target="../media/image9.png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33" Type="http://schemas.openxmlformats.org/officeDocument/2006/relationships/chart" Target="../charts/chart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0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34" Type="http://schemas.openxmlformats.org/officeDocument/2006/relationships/chart" Target="../charts/chart11.xml"/><Relationship Id="rId33" Type="http://schemas.openxmlformats.org/officeDocument/2006/relationships/chart" Target="../charts/chart10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32" Type="http://schemas.openxmlformats.org/officeDocument/2006/relationships/image" Target="../media/image4.png"/><Relationship Id="rId31" Type="http://schemas.openxmlformats.org/officeDocument/2006/relationships/image" Target="../media/image20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FA218364-2396-4C18-ABD3-CF65A0FD3E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858000" y="662550"/>
            <a:ext cx="4900771" cy="543764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29B54F9-CCDB-4829-BC4E-F73D65D4AFE7}"/>
              </a:ext>
            </a:extLst>
          </p:cNvPr>
          <p:cNvSpPr txBox="1"/>
          <p:nvPr/>
        </p:nvSpPr>
        <p:spPr>
          <a:xfrm>
            <a:off x="248780" y="807185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Century Gothic" panose="020B0502020202020204" pitchFamily="34" charset="0"/>
              </a:rPr>
              <a:t>Бюджет </a:t>
            </a:r>
            <a:r>
              <a:rPr lang="ru-RU" sz="4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2025-2027 годов</a:t>
            </a:r>
            <a:endParaRPr lang="ru-RU" sz="4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431478A-5096-43A0-8A65-A3D35744CD3D}"/>
              </a:ext>
            </a:extLst>
          </p:cNvPr>
          <p:cNvSpPr txBox="1"/>
          <p:nvPr/>
        </p:nvSpPr>
        <p:spPr>
          <a:xfrm>
            <a:off x="381000" y="2669925"/>
            <a:ext cx="7523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Муниципального образования </a:t>
            </a:r>
            <a:endParaRPr lang="ru-RU" sz="24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Заокский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район</a:t>
            </a:r>
          </a:p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на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2025 год и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плановый период  </a:t>
            </a:r>
            <a:endParaRPr lang="ru-RU" sz="24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2026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и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2027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годов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ABFC917-FB5C-40D2-A0DE-049757C92B6B}"/>
              </a:ext>
            </a:extLst>
          </p:cNvPr>
          <p:cNvSpPr txBox="1"/>
          <p:nvPr/>
        </p:nvSpPr>
        <p:spPr>
          <a:xfrm>
            <a:off x="248780" y="5797866"/>
            <a:ext cx="470673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Глава администрации МО Заокский район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Юрий Алексеевич </a:t>
            </a:r>
            <a:r>
              <a:rPr lang="ru-RU" b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Волченков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1618284" y="3494609"/>
            <a:ext cx="20015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5" dirty="0">
                <a:solidFill>
                  <a:srgbClr val="003366"/>
                </a:solidFill>
                <a:latin typeface="Times New Roman"/>
                <a:cs typeface="Times New Roman"/>
              </a:rPr>
              <a:t>Расходы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на 20</a:t>
            </a:r>
            <a:r>
              <a:rPr lang="ru-RU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25</a:t>
            </a:r>
            <a:r>
              <a:rPr spc="-2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35" dirty="0">
                <a:solidFill>
                  <a:srgbClr val="003366"/>
                </a:solidFill>
                <a:latin typeface="Times New Roman"/>
                <a:cs typeface="Times New Roman"/>
              </a:rPr>
              <a:t>год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411719" y="1151890"/>
            <a:ext cx="8267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endParaRPr dirty="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468991" y="1114697"/>
            <a:ext cx="7937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</a:t>
            </a:r>
            <a:r>
              <a:rPr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.</a:t>
            </a:r>
            <a:r>
              <a:rPr sz="1600"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z="1600" spc="-20" dirty="0">
                <a:solidFill>
                  <a:srgbClr val="003366"/>
                </a:solidFill>
                <a:latin typeface="Times New Roman"/>
                <a:cs typeface="Times New Roman"/>
              </a:rPr>
              <a:t>руб.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43" name="Диаграмма 42"/>
          <p:cNvGraphicFramePr/>
          <p:nvPr>
            <p:extLst>
              <p:ext uri="{D42A27DB-BD31-4B8C-83A1-F6EECF244321}">
                <p14:modId xmlns:p14="http://schemas.microsoft.com/office/powerpoint/2010/main" xmlns="" val="883544110"/>
              </p:ext>
            </p:extLst>
          </p:nvPr>
        </p:nvGraphicFramePr>
        <p:xfrm>
          <a:off x="4863591" y="1191513"/>
          <a:ext cx="4876800" cy="1963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" name="object 38"/>
          <p:cNvSpPr txBox="1"/>
          <p:nvPr/>
        </p:nvSpPr>
        <p:spPr>
          <a:xfrm>
            <a:off x="10014840" y="6420714"/>
            <a:ext cx="174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lang="ru-RU" sz="1000" spc="-5" dirty="0">
                <a:solidFill>
                  <a:srgbClr val="FFFFFF"/>
                </a:solidFill>
                <a:latin typeface="Verdana"/>
                <a:cs typeface="Verdana"/>
              </a:rPr>
              <a:t>19</a:t>
            </a:r>
            <a:endParaRPr sz="1000" dirty="0">
              <a:latin typeface="Verdana"/>
              <a:cs typeface="Verdana"/>
            </a:endParaRP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981200" y="228600"/>
            <a:ext cx="7896705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</a:t>
            </a:r>
            <a:r>
              <a:rPr lang="ru-RU" sz="24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жилищно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– коммунальное хозяйство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10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" name="Рисунок 29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152400" y="76200"/>
            <a:ext cx="762000" cy="915940"/>
          </a:xfrm>
          <a:prstGeom prst="rect">
            <a:avLst/>
          </a:prstGeom>
        </p:spPr>
      </p:pic>
      <p:graphicFrame>
        <p:nvGraphicFramePr>
          <p:cNvPr id="31" name="Диаграмма 30"/>
          <p:cNvGraphicFramePr/>
          <p:nvPr/>
        </p:nvGraphicFramePr>
        <p:xfrm>
          <a:off x="2032000" y="3429000"/>
          <a:ext cx="8128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pic>
        <p:nvPicPr>
          <p:cNvPr id="2051" name="Picture 3" descr="C:\Users\Рыбачук\Desktop\1644932706_16-abrakadabra-fun-p-zhkkh-risunok-40.pn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685800" y="1066800"/>
            <a:ext cx="3267075" cy="2441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9734550" y="1065656"/>
            <a:ext cx="10096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lang="ru-RU" sz="1600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</a:t>
            </a:r>
            <a:r>
              <a:rPr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.</a:t>
            </a:r>
            <a:r>
              <a:rPr sz="1600"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z="1600" spc="-20" dirty="0">
                <a:solidFill>
                  <a:srgbClr val="003366"/>
                </a:solidFill>
                <a:latin typeface="Times New Roman"/>
                <a:cs typeface="Times New Roman"/>
              </a:rPr>
              <a:t>руб.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03323" y="3739261"/>
            <a:ext cx="2368550" cy="8235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spc="-25" dirty="0">
                <a:solidFill>
                  <a:srgbClr val="003366"/>
                </a:solidFill>
                <a:latin typeface="Times New Roman"/>
                <a:cs typeface="Times New Roman"/>
              </a:rPr>
              <a:t>Расходы </a:t>
            </a:r>
            <a:r>
              <a:rPr sz="2000" spc="-5" dirty="0">
                <a:solidFill>
                  <a:srgbClr val="003366"/>
                </a:solidFill>
                <a:latin typeface="Times New Roman"/>
                <a:cs typeface="Times New Roman"/>
              </a:rPr>
              <a:t>на </a:t>
            </a:r>
            <a:r>
              <a:rPr sz="2000" dirty="0">
                <a:solidFill>
                  <a:srgbClr val="003366"/>
                </a:solidFill>
                <a:latin typeface="Times New Roman"/>
                <a:cs typeface="Times New Roman"/>
              </a:rPr>
              <a:t>20</a:t>
            </a:r>
            <a:r>
              <a:rPr lang="ru-RU" sz="2000" dirty="0" smtClean="0">
                <a:solidFill>
                  <a:srgbClr val="003366"/>
                </a:solidFill>
                <a:latin typeface="Times New Roman"/>
                <a:cs typeface="Times New Roman"/>
              </a:rPr>
              <a:t>25</a:t>
            </a:r>
            <a:r>
              <a:rPr sz="2000" spc="-65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z="2000" spc="-55" dirty="0">
                <a:solidFill>
                  <a:srgbClr val="003366"/>
                </a:solidFill>
                <a:latin typeface="Times New Roman"/>
                <a:cs typeface="Times New Roman"/>
              </a:rPr>
              <a:t>год</a:t>
            </a:r>
            <a:endParaRPr sz="2000" dirty="0">
              <a:latin typeface="Times New Roman"/>
              <a:cs typeface="Times New Roman"/>
            </a:endParaRPr>
          </a:p>
          <a:p>
            <a:pPr marR="5080" algn="r">
              <a:spcBef>
                <a:spcPts val="1714"/>
              </a:spcBef>
            </a:pPr>
            <a:endParaRPr dirty="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456427" y="3500246"/>
            <a:ext cx="3651885" cy="6258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8295">
              <a:spcBef>
                <a:spcPts val="100"/>
              </a:spcBef>
              <a:tabLst>
                <a:tab pos="1909445" algn="l"/>
              </a:tabLst>
            </a:pPr>
            <a:r>
              <a:rPr dirty="0">
                <a:solidFill>
                  <a:srgbClr val="003366"/>
                </a:solidFill>
                <a:latin typeface="Verdana"/>
                <a:cs typeface="Verdana"/>
              </a:rPr>
              <a:t>	</a:t>
            </a:r>
            <a:endParaRPr dirty="0">
              <a:latin typeface="Verdana"/>
              <a:cs typeface="Verdana"/>
            </a:endParaRPr>
          </a:p>
          <a:p>
            <a:pPr>
              <a:spcBef>
                <a:spcPts val="55"/>
              </a:spcBef>
            </a:pP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600200" y="1252728"/>
            <a:ext cx="2570988" cy="2252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object 38"/>
          <p:cNvSpPr txBox="1"/>
          <p:nvPr/>
        </p:nvSpPr>
        <p:spPr>
          <a:xfrm>
            <a:off x="10014840" y="6420714"/>
            <a:ext cx="174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r>
              <a:rPr lang="ru-RU" sz="1000" spc="-5" dirty="0">
                <a:solidFill>
                  <a:srgbClr val="FFFFFF"/>
                </a:solidFill>
                <a:latin typeface="Verdana"/>
                <a:cs typeface="Verdana"/>
              </a:rPr>
              <a:t>0</a:t>
            </a:r>
            <a:endParaRPr sz="1000" dirty="0">
              <a:latin typeface="Verdana"/>
              <a:cs typeface="Verdana"/>
            </a:endParaRPr>
          </a:p>
        </p:txBody>
      </p:sp>
      <p:graphicFrame>
        <p:nvGraphicFramePr>
          <p:cNvPr id="40" name="Диаграмма 39"/>
          <p:cNvGraphicFramePr/>
          <p:nvPr>
            <p:extLst>
              <p:ext uri="{D42A27DB-BD31-4B8C-83A1-F6EECF244321}">
                <p14:modId xmlns:p14="http://schemas.microsoft.com/office/powerpoint/2010/main" xmlns="" val="2139601709"/>
              </p:ext>
            </p:extLst>
          </p:nvPr>
        </p:nvGraphicFramePr>
        <p:xfrm>
          <a:off x="3614039" y="1143000"/>
          <a:ext cx="64008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6329891" y="141107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924800" y="121920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3657600" y="304800"/>
            <a:ext cx="4200181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образование</a:t>
            </a: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11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7" name="Диаграмма 36"/>
          <p:cNvGraphicFramePr/>
          <p:nvPr/>
        </p:nvGraphicFramePr>
        <p:xfrm>
          <a:off x="2057400" y="3962400"/>
          <a:ext cx="81280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pic>
        <p:nvPicPr>
          <p:cNvPr id="47" name="Рисунок 46" descr="Герб МО Заокский район.pn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152400" y="76200"/>
            <a:ext cx="762000" cy="9159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1729803" y="1163320"/>
            <a:ext cx="340677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8260" algn="ctr">
              <a:spcBef>
                <a:spcPts val="100"/>
              </a:spcBef>
            </a:pPr>
            <a:r>
              <a:rPr lang="ru-RU" sz="2100" b="1" i="1" spc="-30" dirty="0" smtClean="0">
                <a:solidFill>
                  <a:srgbClr val="639039"/>
                </a:solidFill>
                <a:latin typeface="Trebuchet MS"/>
                <a:cs typeface="Trebuchet MS"/>
              </a:rPr>
              <a:t>2</a:t>
            </a:r>
            <a:r>
              <a:rPr sz="2100" b="1" i="1" spc="-175" dirty="0" smtClean="0">
                <a:solidFill>
                  <a:srgbClr val="639039"/>
                </a:solidFill>
                <a:latin typeface="Trebuchet MS"/>
                <a:cs typeface="Trebuchet MS"/>
              </a:rPr>
              <a:t> </a:t>
            </a:r>
            <a:r>
              <a:rPr sz="2100" b="1" i="1" spc="20" dirty="0">
                <a:solidFill>
                  <a:srgbClr val="639039"/>
                </a:solidFill>
                <a:latin typeface="Trebuchet MS"/>
                <a:cs typeface="Trebuchet MS"/>
              </a:rPr>
              <a:t>учреждения</a:t>
            </a:r>
            <a:endParaRPr sz="21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sz="2100" b="1" i="1" spc="-40" dirty="0">
                <a:solidFill>
                  <a:srgbClr val="639039"/>
                </a:solidFill>
                <a:latin typeface="Trebuchet MS"/>
                <a:cs typeface="Trebuchet MS"/>
              </a:rPr>
              <a:t>дошкольного</a:t>
            </a:r>
            <a:r>
              <a:rPr sz="2100" b="1" i="1" spc="-229" dirty="0">
                <a:solidFill>
                  <a:srgbClr val="639039"/>
                </a:solidFill>
                <a:latin typeface="Trebuchet MS"/>
                <a:cs typeface="Trebuchet MS"/>
              </a:rPr>
              <a:t> </a:t>
            </a:r>
            <a:r>
              <a:rPr sz="2100" b="1" i="1" spc="-15" dirty="0">
                <a:solidFill>
                  <a:srgbClr val="639039"/>
                </a:solidFill>
                <a:latin typeface="Trebuchet MS"/>
                <a:cs typeface="Trebuchet MS"/>
              </a:rPr>
              <a:t>образования</a:t>
            </a:r>
            <a:endParaRPr sz="21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43933" y="3962400"/>
            <a:ext cx="4021454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1435" algn="ctr">
              <a:spcBef>
                <a:spcPts val="100"/>
              </a:spcBef>
            </a:pPr>
            <a:r>
              <a:rPr sz="2100" b="1" i="1" spc="-30" dirty="0">
                <a:solidFill>
                  <a:srgbClr val="639039"/>
                </a:solidFill>
                <a:latin typeface="Trebuchet MS"/>
                <a:cs typeface="Trebuchet MS"/>
              </a:rPr>
              <a:t>3</a:t>
            </a:r>
            <a:r>
              <a:rPr sz="2100" b="1" i="1" spc="-175" dirty="0">
                <a:solidFill>
                  <a:srgbClr val="639039"/>
                </a:solidFill>
                <a:latin typeface="Trebuchet MS"/>
                <a:cs typeface="Trebuchet MS"/>
              </a:rPr>
              <a:t> </a:t>
            </a:r>
            <a:r>
              <a:rPr sz="2100" b="1" i="1" spc="20" dirty="0">
                <a:solidFill>
                  <a:srgbClr val="639039"/>
                </a:solidFill>
                <a:latin typeface="Trebuchet MS"/>
                <a:cs typeface="Trebuchet MS"/>
              </a:rPr>
              <a:t>учреждения</a:t>
            </a:r>
            <a:endParaRPr sz="2100" dirty="0">
              <a:latin typeface="Trebuchet MS"/>
              <a:cs typeface="Trebuchet MS"/>
            </a:endParaRPr>
          </a:p>
          <a:p>
            <a:pPr algn="ctr">
              <a:spcBef>
                <a:spcPts val="5"/>
              </a:spcBef>
            </a:pPr>
            <a:r>
              <a:rPr sz="2100" b="1" i="1" spc="-40" dirty="0">
                <a:solidFill>
                  <a:srgbClr val="639039"/>
                </a:solidFill>
                <a:latin typeface="Trebuchet MS"/>
                <a:cs typeface="Trebuchet MS"/>
              </a:rPr>
              <a:t>дополнительного</a:t>
            </a:r>
            <a:r>
              <a:rPr sz="2100" b="1" i="1" spc="-195" dirty="0">
                <a:solidFill>
                  <a:srgbClr val="639039"/>
                </a:solidFill>
                <a:latin typeface="Trebuchet MS"/>
                <a:cs typeface="Trebuchet MS"/>
              </a:rPr>
              <a:t> </a:t>
            </a:r>
            <a:r>
              <a:rPr sz="2100" b="1" i="1" spc="-15" dirty="0">
                <a:solidFill>
                  <a:srgbClr val="639039"/>
                </a:solidFill>
                <a:latin typeface="Trebuchet MS"/>
                <a:cs typeface="Trebuchet MS"/>
              </a:rPr>
              <a:t>образования</a:t>
            </a:r>
            <a:endParaRPr sz="2100" dirty="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858001" y="1143001"/>
            <a:ext cx="3524885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40105" marR="5080" indent="-828040">
              <a:spcBef>
                <a:spcPts val="100"/>
              </a:spcBef>
            </a:pPr>
            <a:r>
              <a:rPr lang="ru-RU" sz="2100" b="1" i="1" spc="-30" dirty="0">
                <a:solidFill>
                  <a:srgbClr val="639039"/>
                </a:solidFill>
                <a:latin typeface="Trebuchet MS"/>
                <a:cs typeface="Trebuchet MS"/>
              </a:rPr>
              <a:t>10</a:t>
            </a:r>
            <a:r>
              <a:rPr sz="2100" b="1" i="1" spc="-225" dirty="0">
                <a:solidFill>
                  <a:srgbClr val="639039"/>
                </a:solidFill>
                <a:latin typeface="Trebuchet MS"/>
                <a:cs typeface="Trebuchet MS"/>
              </a:rPr>
              <a:t> </a:t>
            </a:r>
            <a:r>
              <a:rPr sz="2100" b="1" i="1" spc="-40" dirty="0">
                <a:solidFill>
                  <a:srgbClr val="639039"/>
                </a:solidFill>
                <a:latin typeface="Trebuchet MS"/>
                <a:cs typeface="Trebuchet MS"/>
              </a:rPr>
              <a:t>общеобразовательных  </a:t>
            </a:r>
            <a:r>
              <a:rPr sz="2100" b="1" i="1" spc="20" dirty="0">
                <a:solidFill>
                  <a:srgbClr val="639039"/>
                </a:solidFill>
                <a:latin typeface="Trebuchet MS"/>
                <a:cs typeface="Trebuchet MS"/>
              </a:rPr>
              <a:t>учреждени</a:t>
            </a:r>
            <a:r>
              <a:rPr lang="ru-RU" sz="2100" b="1" i="1" spc="20" dirty="0">
                <a:solidFill>
                  <a:srgbClr val="639039"/>
                </a:solidFill>
                <a:latin typeface="Trebuchet MS"/>
                <a:cs typeface="Trebuchet MS"/>
              </a:rPr>
              <a:t>й</a:t>
            </a:r>
            <a:endParaRPr sz="2100" dirty="0">
              <a:latin typeface="Trebuchet MS"/>
              <a:cs typeface="Trebuchet M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105401" y="1676400"/>
            <a:ext cx="2125979" cy="2295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29"/>
          <p:cNvSpPr/>
          <p:nvPr/>
        </p:nvSpPr>
        <p:spPr>
          <a:xfrm>
            <a:off x="1828800" y="2971801"/>
            <a:ext cx="2438400" cy="16718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object 30"/>
          <p:cNvSpPr/>
          <p:nvPr/>
        </p:nvSpPr>
        <p:spPr>
          <a:xfrm>
            <a:off x="7953755" y="3357372"/>
            <a:ext cx="1682496" cy="17251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31"/>
          <p:cNvSpPr/>
          <p:nvPr/>
        </p:nvSpPr>
        <p:spPr>
          <a:xfrm>
            <a:off x="3738372" y="4500371"/>
            <a:ext cx="1071372" cy="19827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32"/>
          <p:cNvSpPr/>
          <p:nvPr/>
        </p:nvSpPr>
        <p:spPr>
          <a:xfrm>
            <a:off x="7008876" y="4715256"/>
            <a:ext cx="1158240" cy="18242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2286000" y="0"/>
            <a:ext cx="6787427" cy="830995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Оказание услуг в сфере образования </a:t>
            </a:r>
            <a:endParaRPr lang="ru-RU" sz="24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осуществляют  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следующие учреждения: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12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Рисунок 15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304800" y="76200"/>
            <a:ext cx="762000" cy="9159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9372600" y="1129029"/>
            <a:ext cx="1116076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lang="ru-RU" sz="1600" b="1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</a:t>
            </a:r>
            <a:r>
              <a:rPr sz="1600" b="1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.</a:t>
            </a:r>
            <a:r>
              <a:rPr sz="1600" b="1"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>
                <a:solidFill>
                  <a:srgbClr val="003366"/>
                </a:solidFill>
                <a:latin typeface="Times New Roman"/>
                <a:cs typeface="Times New Roman"/>
              </a:rPr>
              <a:t>руб</a:t>
            </a:r>
            <a:r>
              <a:rPr sz="1600" spc="-20" dirty="0">
                <a:solidFill>
                  <a:srgbClr val="003366"/>
                </a:solidFill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53057" y="3145282"/>
            <a:ext cx="20015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5" dirty="0">
                <a:solidFill>
                  <a:srgbClr val="003366"/>
                </a:solidFill>
                <a:latin typeface="Times New Roman"/>
                <a:cs typeface="Times New Roman"/>
              </a:rPr>
              <a:t>Расходы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на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20</a:t>
            </a:r>
            <a:r>
              <a:rPr lang="ru-RU" dirty="0" smtClean="0">
                <a:solidFill>
                  <a:srgbClr val="003366"/>
                </a:solidFill>
                <a:latin typeface="Times New Roman"/>
                <a:cs typeface="Times New Roman"/>
              </a:rPr>
              <a:t>25</a:t>
            </a:r>
            <a:r>
              <a:rPr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35" dirty="0">
                <a:solidFill>
                  <a:srgbClr val="003366"/>
                </a:solidFill>
                <a:latin typeface="Times New Roman"/>
                <a:cs typeface="Times New Roman"/>
              </a:rPr>
              <a:t>год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002023" y="3433571"/>
            <a:ext cx="88900" cy="88900"/>
          </a:xfrm>
          <a:custGeom>
            <a:avLst/>
            <a:gdLst/>
            <a:ahLst/>
            <a:cxnLst/>
            <a:rect l="l" t="t" r="r" b="b"/>
            <a:pathLst>
              <a:path w="88900" h="88900">
                <a:moveTo>
                  <a:pt x="0" y="88391"/>
                </a:moveTo>
                <a:lnTo>
                  <a:pt x="88392" y="88391"/>
                </a:lnTo>
                <a:lnTo>
                  <a:pt x="88392" y="0"/>
                </a:lnTo>
                <a:lnTo>
                  <a:pt x="0" y="0"/>
                </a:lnTo>
                <a:lnTo>
                  <a:pt x="0" y="88391"/>
                </a:lnTo>
                <a:close/>
              </a:path>
            </a:pathLst>
          </a:custGeom>
          <a:solidFill>
            <a:srgbClr val="DE874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28"/>
          <p:cNvSpPr/>
          <p:nvPr/>
        </p:nvSpPr>
        <p:spPr>
          <a:xfrm>
            <a:off x="1600200" y="1143000"/>
            <a:ext cx="2927604" cy="1929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39" name="Диаграмма 38"/>
          <p:cNvGraphicFramePr/>
          <p:nvPr>
            <p:extLst>
              <p:ext uri="{D42A27DB-BD31-4B8C-83A1-F6EECF244321}">
                <p14:modId xmlns:p14="http://schemas.microsoft.com/office/powerpoint/2010/main" xmlns="" val="4175716406"/>
              </p:ext>
            </p:extLst>
          </p:nvPr>
        </p:nvGraphicFramePr>
        <p:xfrm>
          <a:off x="3886200" y="1219200"/>
          <a:ext cx="59436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981200" y="228600"/>
            <a:ext cx="6705674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культуру и кинематографию</a:t>
            </a: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13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4419600"/>
            <a:ext cx="990600" cy="914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67400" y="3657600"/>
            <a:ext cx="4748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Поддержка учреждений культуры (ремонты и оснащение) – 22 млн.</a:t>
            </a:r>
            <a:r>
              <a:rPr lang="ru-RU" sz="1600" b="1" i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 руб.</a:t>
            </a:r>
            <a:endParaRPr lang="ru-RU" sz="1600" b="1" dirty="0">
              <a:solidFill>
                <a:srgbClr val="99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7400" y="5334000"/>
            <a:ext cx="6505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Мероприятия в области культуры- 4,4</a:t>
            </a:r>
            <a:r>
              <a:rPr lang="ru-RU" sz="1600" b="1" i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 млн. руб.</a:t>
            </a:r>
            <a:endParaRPr lang="ru-RU" sz="1600" b="1" i="1" dirty="0">
              <a:solidFill>
                <a:srgbClr val="99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7400" y="57150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Другие вопросы в области культуры и кинематографии- 3,4</a:t>
            </a:r>
            <a:r>
              <a:rPr lang="ru-RU" sz="1600" b="1" i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 млн. руб. </a:t>
            </a:r>
            <a:endParaRPr lang="ru-RU" sz="1600" b="1" i="1" dirty="0">
              <a:solidFill>
                <a:srgbClr val="99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18" name="Рисунок 17" descr="Герб МО Заокский район.pn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304800" y="76200"/>
            <a:ext cx="762000" cy="9159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91200" y="4343400"/>
            <a:ext cx="6505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Содержание учреждений культуры (коммунальные услуги, заработная плата сотрудников, прочие расходы на товары и услуги)</a:t>
            </a:r>
          </a:p>
          <a:p>
            <a:r>
              <a:rPr lang="ru-RU" sz="1600" b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- 59,8</a:t>
            </a:r>
            <a:r>
              <a:rPr lang="ru-RU" sz="1600" b="1" i="1" dirty="0" smtClean="0">
                <a:solidFill>
                  <a:srgbClr val="990000"/>
                </a:solidFill>
                <a:latin typeface="PT Astra Serif" pitchFamily="18" charset="-52"/>
                <a:ea typeface="PT Astra Serif" pitchFamily="18" charset="-52"/>
              </a:rPr>
              <a:t> млн. руб. </a:t>
            </a:r>
            <a:endParaRPr lang="ru-RU" sz="1600" b="1" i="1" dirty="0">
              <a:solidFill>
                <a:srgbClr val="99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20" name="Picture 2" descr="https://sun9-75.userapi.com/impf/c848632/v848632011/ffab9/zYmLXgZOpws.jpg?size=320x320&amp;quality=96&amp;sign=76f2be5f2f564f9b881596ba990daedc&amp;type=album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105400"/>
            <a:ext cx="1370161" cy="1370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www.clipartmax.com/png/middle/147-1479079_renovation-services-handyman-clip-art-free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771075" cy="645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object 36"/>
          <p:cNvSpPr txBox="1"/>
          <p:nvPr/>
        </p:nvSpPr>
        <p:spPr>
          <a:xfrm>
            <a:off x="10014840" y="6420714"/>
            <a:ext cx="174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r>
              <a:rPr lang="ru-RU" sz="1000" spc="-5" dirty="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endParaRPr sz="1000" dirty="0">
              <a:latin typeface="Verdana"/>
              <a:cs typeface="Verdana"/>
            </a:endParaRP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4267200" y="1143000"/>
          <a:ext cx="56388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3352800" y="228600"/>
            <a:ext cx="5581969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социальную политику</a:t>
            </a:r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14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63072034"/>
              </p:ext>
            </p:extLst>
          </p:nvPr>
        </p:nvGraphicFramePr>
        <p:xfrm>
          <a:off x="762000" y="1223862"/>
          <a:ext cx="10585053" cy="5517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pic>
        <p:nvPicPr>
          <p:cNvPr id="31" name="Рисунок 30" descr="Герб МО Заокский район.pn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304800" y="76200"/>
            <a:ext cx="762000" cy="915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object 36"/>
          <p:cNvSpPr txBox="1"/>
          <p:nvPr/>
        </p:nvSpPr>
        <p:spPr>
          <a:xfrm>
            <a:off x="10014840" y="6420714"/>
            <a:ext cx="174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r>
              <a:rPr lang="ru-RU" sz="1000" spc="-5" dirty="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endParaRPr sz="1000" dirty="0">
              <a:latin typeface="Verdana"/>
              <a:cs typeface="Verdana"/>
            </a:endParaRP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4267200" y="1143000"/>
          <a:ext cx="56388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2895600" y="228600"/>
            <a:ext cx="6902844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физическую культуру и спорт</a:t>
            </a:r>
            <a:endParaRPr lang="ru-RU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15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63072034"/>
              </p:ext>
            </p:extLst>
          </p:nvPr>
        </p:nvGraphicFramePr>
        <p:xfrm>
          <a:off x="762000" y="1223862"/>
          <a:ext cx="10585053" cy="5517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pic>
        <p:nvPicPr>
          <p:cNvPr id="31" name="Рисунок 30" descr="Герб МО Заокский район.pn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304800" y="76200"/>
            <a:ext cx="762000" cy="915940"/>
          </a:xfrm>
          <a:prstGeom prst="rect">
            <a:avLst/>
          </a:prstGeom>
        </p:spPr>
      </p:pic>
      <p:pic>
        <p:nvPicPr>
          <p:cNvPr id="1026" name="Picture 2" descr="C:\Users\Рыбачук\Desktop\1641776319_59-papik-pro-p-sportivnii-den-kartinki-67.jp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1404455" y="1219200"/>
            <a:ext cx="812054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2852675" y="974216"/>
            <a:ext cx="6557645" cy="11285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00"/>
              </a:spcBef>
            </a:pPr>
            <a:r>
              <a:rPr spc="-20" dirty="0">
                <a:solidFill>
                  <a:srgbClr val="003366"/>
                </a:solidFill>
                <a:latin typeface="Times New Roman"/>
                <a:cs typeface="Times New Roman"/>
              </a:rPr>
              <a:t>Разработчиком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презентации </a:t>
            </a:r>
            <a:r>
              <a:rPr spc="-25" dirty="0">
                <a:solidFill>
                  <a:srgbClr val="003366"/>
                </a:solidFill>
                <a:latin typeface="Times New Roman"/>
                <a:cs typeface="Times New Roman"/>
              </a:rPr>
              <a:t>«</a:t>
            </a:r>
            <a:r>
              <a:rPr spc="-25" dirty="0" err="1">
                <a:solidFill>
                  <a:srgbClr val="003366"/>
                </a:solidFill>
                <a:latin typeface="Times New Roman"/>
                <a:cs typeface="Times New Roman"/>
              </a:rPr>
              <a:t>Бюджет</a:t>
            </a:r>
            <a:r>
              <a:rPr spc="-2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pc="-25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mtClean="0">
                <a:solidFill>
                  <a:srgbClr val="003366"/>
                </a:solidFill>
                <a:latin typeface="Times New Roman"/>
                <a:cs typeface="Times New Roman"/>
              </a:rPr>
              <a:t>2025-2027 </a:t>
            </a:r>
            <a:r>
              <a:rPr lang="ru-RU" dirty="0">
                <a:solidFill>
                  <a:srgbClr val="003366"/>
                </a:solidFill>
                <a:latin typeface="Times New Roman"/>
                <a:cs typeface="Times New Roman"/>
              </a:rPr>
              <a:t>годы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»</a:t>
            </a:r>
            <a:r>
              <a:rPr spc="2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является</a:t>
            </a:r>
            <a:endParaRPr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Финансов</a:t>
            </a:r>
            <a:r>
              <a:rPr lang="ru-RU" spc="-5" dirty="0">
                <a:solidFill>
                  <a:srgbClr val="003366"/>
                </a:solidFill>
                <a:latin typeface="Times New Roman"/>
                <a:cs typeface="Times New Roman"/>
              </a:rPr>
              <a:t>ое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>
                <a:solidFill>
                  <a:srgbClr val="003366"/>
                </a:solidFill>
                <a:latin typeface="Times New Roman"/>
                <a:cs typeface="Times New Roman"/>
              </a:rPr>
              <a:t>управление</a:t>
            </a:r>
            <a:r>
              <a:rPr spc="-1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администрации </a:t>
            </a:r>
            <a:r>
              <a:rPr lang="ru-RU" spc="-20" dirty="0">
                <a:solidFill>
                  <a:srgbClr val="003366"/>
                </a:solidFill>
                <a:latin typeface="Times New Roman"/>
                <a:cs typeface="Times New Roman"/>
              </a:rPr>
              <a:t>муниципального образования Заокский район</a:t>
            </a:r>
            <a:endParaRPr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83740" y="2346197"/>
            <a:ext cx="7721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Адрес</a:t>
            </a:r>
            <a:r>
              <a:rPr b="1" spc="-8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: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85006" y="2346197"/>
            <a:ext cx="319468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>
              <a:spcBef>
                <a:spcPts val="100"/>
              </a:spcBef>
            </a:pPr>
            <a:r>
              <a:rPr lang="ru-RU" dirty="0">
                <a:solidFill>
                  <a:srgbClr val="003366"/>
                </a:solidFill>
                <a:latin typeface="Times New Roman"/>
                <a:cs typeface="Times New Roman"/>
              </a:rPr>
              <a:t>301000, Тульская область, р.п. Заокский, ул. Ленина, д. 9 «Б»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83740" y="3169411"/>
            <a:ext cx="15443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75" dirty="0">
                <a:solidFill>
                  <a:srgbClr val="003366"/>
                </a:solidFill>
                <a:latin typeface="Times New Roman"/>
                <a:cs typeface="Times New Roman"/>
              </a:rPr>
              <a:t>Т</a:t>
            </a: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ел</a:t>
            </a:r>
            <a:r>
              <a:rPr b="1" spc="30" dirty="0">
                <a:solidFill>
                  <a:srgbClr val="003366"/>
                </a:solidFill>
                <a:latin typeface="Times New Roman"/>
                <a:cs typeface="Times New Roman"/>
              </a:rPr>
              <a:t>е</a:t>
            </a:r>
            <a:r>
              <a:rPr b="1" spc="-10" dirty="0">
                <a:solidFill>
                  <a:srgbClr val="003366"/>
                </a:solidFill>
                <a:latin typeface="Times New Roman"/>
                <a:cs typeface="Times New Roman"/>
              </a:rPr>
              <a:t>ф</a:t>
            </a: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он/</a:t>
            </a:r>
            <a:r>
              <a:rPr b="1" spc="-15" dirty="0">
                <a:solidFill>
                  <a:srgbClr val="003366"/>
                </a:solidFill>
                <a:latin typeface="Times New Roman"/>
                <a:cs typeface="Times New Roman"/>
              </a:rPr>
              <a:t>ф</a:t>
            </a: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а</a:t>
            </a:r>
            <a:r>
              <a:rPr b="1" spc="-55" dirty="0">
                <a:solidFill>
                  <a:srgbClr val="003366"/>
                </a:solidFill>
                <a:latin typeface="Times New Roman"/>
                <a:cs typeface="Times New Roman"/>
              </a:rPr>
              <a:t>к</a:t>
            </a: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с: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21583" y="3169411"/>
            <a:ext cx="24326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(</a:t>
            </a:r>
            <a:r>
              <a:rPr lang="ru-RU" dirty="0">
                <a:solidFill>
                  <a:srgbClr val="003366"/>
                </a:solidFill>
                <a:latin typeface="Times New Roman"/>
                <a:cs typeface="Times New Roman"/>
              </a:rPr>
              <a:t>48734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) </a:t>
            </a:r>
            <a:r>
              <a:rPr lang="ru-RU" dirty="0">
                <a:solidFill>
                  <a:srgbClr val="003366"/>
                </a:solidFill>
                <a:latin typeface="Times New Roman"/>
                <a:cs typeface="Times New Roman"/>
              </a:rPr>
              <a:t>2</a:t>
            </a:r>
            <a:r>
              <a:rPr dirty="0" smtClean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dirty="0" smtClean="0">
                <a:solidFill>
                  <a:srgbClr val="003366"/>
                </a:solidFill>
                <a:latin typeface="Times New Roman"/>
                <a:cs typeface="Times New Roman"/>
              </a:rPr>
              <a:t>70</a:t>
            </a:r>
            <a:r>
              <a:rPr dirty="0" smtClean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dirty="0" smtClean="0">
                <a:solidFill>
                  <a:srgbClr val="003366"/>
                </a:solidFill>
                <a:latin typeface="Times New Roman"/>
                <a:cs typeface="Times New Roman"/>
              </a:rPr>
              <a:t>12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56632" y="3992371"/>
            <a:ext cx="302996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zaokskij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71.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gosweb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gosuslugi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sz="1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983740" y="3718052"/>
            <a:ext cx="19812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b="1" spc="-5" dirty="0">
                <a:solidFill>
                  <a:srgbClr val="003366"/>
                </a:solidFill>
                <a:latin typeface="Times New Roman"/>
                <a:cs typeface="Times New Roman"/>
              </a:rPr>
              <a:t>Официальный  </a:t>
            </a:r>
            <a:r>
              <a:rPr b="1" spc="5" dirty="0">
                <a:solidFill>
                  <a:srgbClr val="003366"/>
                </a:solidFill>
                <a:latin typeface="Times New Roman"/>
                <a:cs typeface="Times New Roman"/>
              </a:rPr>
              <a:t>сайт</a:t>
            </a:r>
            <a:r>
              <a:rPr b="1" spc="-10" dirty="0">
                <a:solidFill>
                  <a:srgbClr val="003366"/>
                </a:solidFill>
                <a:latin typeface="Times New Roman"/>
                <a:cs typeface="Times New Roman"/>
              </a:rPr>
              <a:t>: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983741" y="4815585"/>
            <a:ext cx="1711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003366"/>
                </a:solidFill>
                <a:latin typeface="Times New Roman"/>
                <a:cs typeface="Times New Roman"/>
              </a:rPr>
              <a:t>Адрес</a:t>
            </a:r>
            <a:r>
              <a:rPr b="1" spc="-5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b="1" spc="-15" dirty="0">
                <a:solidFill>
                  <a:srgbClr val="003366"/>
                </a:solidFill>
                <a:latin typeface="Times New Roman"/>
                <a:cs typeface="Times New Roman"/>
              </a:rPr>
              <a:t>эл.почты: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70350" y="4815586"/>
            <a:ext cx="32448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u="sng" dirty="0" smtClean="0">
                <a:solidFill>
                  <a:srgbClr val="4B58D2"/>
                </a:solidFill>
                <a:uFill>
                  <a:solidFill>
                    <a:srgbClr val="4B58D2"/>
                  </a:solidFill>
                </a:uFill>
                <a:latin typeface="Times New Roman"/>
                <a:cs typeface="Times New Roman"/>
                <a:hlinkClick r:id="rId2"/>
              </a:rPr>
              <a:t>zaoksk.fo@tularegion.ru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83741" y="5364276"/>
            <a:ext cx="16033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0" dirty="0">
                <a:solidFill>
                  <a:srgbClr val="003366"/>
                </a:solidFill>
                <a:latin typeface="Times New Roman"/>
                <a:cs typeface="Times New Roman"/>
              </a:rPr>
              <a:t>Режим</a:t>
            </a:r>
            <a:r>
              <a:rPr b="1" spc="-5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b="1" spc="-15" dirty="0">
                <a:solidFill>
                  <a:srgbClr val="003366"/>
                </a:solidFill>
                <a:latin typeface="Times New Roman"/>
                <a:cs typeface="Times New Roman"/>
              </a:rPr>
              <a:t>работы: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41395" y="5364277"/>
            <a:ext cx="329247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92505">
              <a:spcBef>
                <a:spcPts val="100"/>
              </a:spcBef>
            </a:pP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Пн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–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Чт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с </a:t>
            </a:r>
            <a:r>
              <a:rPr lang="en-US" dirty="0">
                <a:solidFill>
                  <a:srgbClr val="003366"/>
                </a:solidFill>
                <a:latin typeface="Times New Roman"/>
                <a:cs typeface="Times New Roman"/>
              </a:rPr>
              <a:t>9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-00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до</a:t>
            </a:r>
            <a:r>
              <a:rPr spc="-6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1</a:t>
            </a:r>
            <a:r>
              <a:rPr lang="en-US" dirty="0">
                <a:solidFill>
                  <a:srgbClr val="003366"/>
                </a:solidFill>
                <a:latin typeface="Times New Roman"/>
                <a:cs typeface="Times New Roman"/>
              </a:rPr>
              <a:t>8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-00 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Пт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с </a:t>
            </a:r>
            <a:r>
              <a:rPr lang="en-US" dirty="0">
                <a:solidFill>
                  <a:srgbClr val="003366"/>
                </a:solidFill>
                <a:latin typeface="Times New Roman"/>
                <a:cs typeface="Times New Roman"/>
              </a:rPr>
              <a:t>9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-00 до</a:t>
            </a:r>
            <a:r>
              <a:rPr spc="-3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1</a:t>
            </a:r>
            <a:r>
              <a:rPr lang="en-US" dirty="0">
                <a:solidFill>
                  <a:srgbClr val="003366"/>
                </a:solidFill>
                <a:latin typeface="Times New Roman"/>
                <a:cs typeface="Times New Roman"/>
              </a:rPr>
              <a:t>7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-00</a:t>
            </a:r>
            <a:endParaRPr dirty="0">
              <a:latin typeface="Times New Roman"/>
              <a:cs typeface="Times New Roman"/>
            </a:endParaRPr>
          </a:p>
          <a:p>
            <a:pPr marL="12700"/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Перерыв на </a:t>
            </a:r>
            <a:r>
              <a:rPr spc="-15" dirty="0">
                <a:solidFill>
                  <a:srgbClr val="003366"/>
                </a:solidFill>
                <a:latin typeface="Times New Roman"/>
                <a:cs typeface="Times New Roman"/>
              </a:rPr>
              <a:t>обед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с 1</a:t>
            </a:r>
            <a:r>
              <a:rPr lang="en-US" dirty="0">
                <a:solidFill>
                  <a:srgbClr val="003366"/>
                </a:solidFill>
                <a:latin typeface="Times New Roman"/>
                <a:cs typeface="Times New Roman"/>
              </a:rPr>
              <a:t>3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en-US" dirty="0">
                <a:solidFill>
                  <a:srgbClr val="003366"/>
                </a:solidFill>
                <a:latin typeface="Times New Roman"/>
                <a:cs typeface="Times New Roman"/>
              </a:rPr>
              <a:t>00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до</a:t>
            </a:r>
            <a:r>
              <a:rPr spc="-3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1</a:t>
            </a:r>
            <a:r>
              <a:rPr lang="en-US" spc="-5" dirty="0">
                <a:solidFill>
                  <a:srgbClr val="003366"/>
                </a:solidFill>
                <a:latin typeface="Times New Roman"/>
                <a:cs typeface="Times New Roman"/>
              </a:rPr>
              <a:t>3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en-US" spc="-5" dirty="0">
                <a:solidFill>
                  <a:srgbClr val="003366"/>
                </a:solidFill>
                <a:latin typeface="Times New Roman"/>
                <a:cs typeface="Times New Roman"/>
              </a:rPr>
              <a:t>48</a:t>
            </a:r>
            <a:endParaRPr dirty="0">
              <a:latin typeface="Times New Roman"/>
              <a:cs typeface="Times New Roman"/>
            </a:endParaRPr>
          </a:p>
          <a:p>
            <a:pPr marL="12700"/>
            <a:r>
              <a:rPr spc="10" dirty="0">
                <a:solidFill>
                  <a:srgbClr val="003366"/>
                </a:solidFill>
                <a:latin typeface="Times New Roman"/>
                <a:cs typeface="Times New Roman"/>
              </a:rPr>
              <a:t>Сб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- Вс</a:t>
            </a:r>
            <a:r>
              <a:rPr spc="-3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20" dirty="0">
                <a:solidFill>
                  <a:srgbClr val="003366"/>
                </a:solidFill>
                <a:latin typeface="Times New Roman"/>
                <a:cs typeface="Times New Roman"/>
              </a:rPr>
              <a:t>Выходной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858001" y="2133600"/>
            <a:ext cx="3809999" cy="3067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3352800" y="228600"/>
            <a:ext cx="4166517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Контактная информация</a:t>
            </a: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smtClean="0">
                <a:solidFill>
                  <a:schemeClr val="bg1"/>
                </a:solidFill>
                <a:latin typeface="Century Gothic" panose="020B0502020202020204" pitchFamily="34" charset="0"/>
              </a:rPr>
              <a:t>16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8" name="Рисунок 27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304800" y="76200"/>
            <a:ext cx="762000" cy="9159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10082911" y="6420714"/>
            <a:ext cx="10604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1000" dirty="0">
              <a:latin typeface="Verdana"/>
              <a:cs typeface="Verdana"/>
            </a:endParaRP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381000" y="1"/>
            <a:ext cx="10744201" cy="95410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a typeface="PT Astra Serif" pitchFamily="18" charset="-52"/>
              </a:rPr>
              <a:t>       </a:t>
            </a:r>
            <a:r>
              <a:rPr lang="ru-RU" sz="2800" b="1" dirty="0" smtClean="0">
                <a:solidFill>
                  <a:schemeClr val="bg1"/>
                </a:solidFill>
                <a:ea typeface="PT Astra Serif" pitchFamily="18" charset="-52"/>
              </a:rPr>
              <a:t>Основные параметры бюджета 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a typeface="PT Astra Serif" pitchFamily="18" charset="-52"/>
              </a:rPr>
              <a:t>      муниципального образования  Заокский район</a:t>
            </a:r>
            <a:endParaRPr lang="ru-RU" sz="2800" b="1" dirty="0">
              <a:solidFill>
                <a:schemeClr val="bg1"/>
              </a:solidFill>
              <a:ea typeface="PT Astra Serif" pitchFamily="18" charset="-52"/>
            </a:endParaRP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303900" y="173207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573840" y="265099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xmlns="" val="1442126218"/>
              </p:ext>
            </p:extLst>
          </p:nvPr>
        </p:nvGraphicFramePr>
        <p:xfrm>
          <a:off x="1676400" y="1524000"/>
          <a:ext cx="8424936" cy="4568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1001" y="124288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  <a:ea typeface="PT Astra Serif" pitchFamily="18" charset="-52"/>
              </a:rPr>
              <a:t>       </a:t>
            </a:r>
            <a:endParaRPr lang="ru-RU" sz="2800" dirty="0">
              <a:solidFill>
                <a:schemeClr val="bg1"/>
              </a:solidFill>
              <a:latin typeface="+mj-lt"/>
              <a:ea typeface="PT Astra Serif" pitchFamily="18" charset="-52"/>
            </a:endParaRPr>
          </a:p>
        </p:txBody>
      </p:sp>
      <p:pic>
        <p:nvPicPr>
          <p:cNvPr id="19" name="Рисунок 18" descr="Герб МО Заокский район.pn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  <p:sp>
        <p:nvSpPr>
          <p:cNvPr id="17" name="object 21"/>
          <p:cNvSpPr txBox="1"/>
          <p:nvPr/>
        </p:nvSpPr>
        <p:spPr>
          <a:xfrm>
            <a:off x="9161689" y="1094478"/>
            <a:ext cx="1254125" cy="255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3075">
              <a:lnSpc>
                <a:spcPts val="1914"/>
              </a:lnSpc>
              <a:spcBef>
                <a:spcPts val="95"/>
              </a:spcBef>
            </a:pPr>
            <a:r>
              <a:rPr lang="ru-RU" sz="1600" b="1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Млн.руб</a:t>
            </a:r>
            <a:endParaRPr lang="ru-RU" sz="1600" b="1" spc="-5" dirty="0" smtClean="0">
              <a:solidFill>
                <a:srgbClr val="0033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10082911" y="6420714"/>
            <a:ext cx="10604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1000" dirty="0">
              <a:latin typeface="Verdana"/>
              <a:cs typeface="Verdana"/>
            </a:endParaRP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381000" y="1"/>
            <a:ext cx="10744201" cy="95410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a typeface="PT Astra Serif" pitchFamily="18" charset="-52"/>
              </a:rPr>
              <a:t>       </a:t>
            </a:r>
            <a:r>
              <a:rPr lang="ru-RU" sz="2800" b="1" dirty="0" smtClean="0">
                <a:solidFill>
                  <a:schemeClr val="bg1"/>
                </a:solidFill>
                <a:ea typeface="PT Astra Serif" pitchFamily="18" charset="-52"/>
              </a:rPr>
              <a:t>Доходы бюджета 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a typeface="PT Astra Serif" pitchFamily="18" charset="-52"/>
              </a:rPr>
              <a:t>      муниципального образования  Заокский район</a:t>
            </a:r>
            <a:endParaRPr lang="ru-RU" sz="2800" b="1" dirty="0">
              <a:solidFill>
                <a:schemeClr val="bg1"/>
              </a:solidFill>
              <a:ea typeface="PT Astra Serif" pitchFamily="18" charset="-52"/>
            </a:endParaRP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303900" y="173207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573840" y="265099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03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1" y="124288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  <a:ea typeface="PT Astra Serif" pitchFamily="18" charset="-52"/>
              </a:rPr>
              <a:t>       </a:t>
            </a:r>
            <a:endParaRPr lang="ru-RU" sz="2800" dirty="0">
              <a:solidFill>
                <a:schemeClr val="bg1"/>
              </a:solidFill>
              <a:latin typeface="+mj-lt"/>
              <a:ea typeface="PT Astra Serif" pitchFamily="18" charset="-52"/>
            </a:endParaRPr>
          </a:p>
        </p:txBody>
      </p:sp>
      <p:pic>
        <p:nvPicPr>
          <p:cNvPr id="19" name="Рисунок 18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xmlns="" val="1757007102"/>
              </p:ext>
            </p:extLst>
          </p:nvPr>
        </p:nvGraphicFramePr>
        <p:xfrm>
          <a:off x="2106820" y="1676400"/>
          <a:ext cx="756084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sp>
        <p:nvSpPr>
          <p:cNvPr id="17" name="object 43"/>
          <p:cNvSpPr/>
          <p:nvPr/>
        </p:nvSpPr>
        <p:spPr>
          <a:xfrm>
            <a:off x="6966966" y="926591"/>
            <a:ext cx="2786634" cy="257327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21"/>
          <p:cNvSpPr txBox="1"/>
          <p:nvPr/>
        </p:nvSpPr>
        <p:spPr>
          <a:xfrm>
            <a:off x="10668000" y="1066800"/>
            <a:ext cx="1254125" cy="255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3075">
              <a:lnSpc>
                <a:spcPts val="1914"/>
              </a:lnSpc>
              <a:spcBef>
                <a:spcPts val="95"/>
              </a:spcBef>
            </a:pPr>
            <a:r>
              <a:rPr lang="ru-RU" sz="1600" b="1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Млн.руб</a:t>
            </a:r>
            <a:endParaRPr lang="ru-RU" sz="1600" b="1" spc="-5" dirty="0" smtClean="0">
              <a:solidFill>
                <a:srgbClr val="0033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4191000" y="2209800"/>
            <a:ext cx="2201926" cy="409575"/>
          </a:xfrm>
          <a:custGeom>
            <a:avLst/>
            <a:gdLst/>
            <a:ahLst/>
            <a:cxnLst/>
            <a:rect l="l" t="t" r="r" b="b"/>
            <a:pathLst>
              <a:path w="1643379" h="428625">
                <a:moveTo>
                  <a:pt x="0" y="0"/>
                </a:moveTo>
                <a:lnTo>
                  <a:pt x="1643126" y="428625"/>
                </a:lnTo>
              </a:path>
            </a:pathLst>
          </a:custGeom>
          <a:ln w="19812">
            <a:solidFill>
              <a:srgbClr val="002A55"/>
            </a:solidFill>
            <a:prstDash val="sysDash"/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28"/>
          <p:cNvSpPr/>
          <p:nvPr/>
        </p:nvSpPr>
        <p:spPr>
          <a:xfrm flipV="1">
            <a:off x="4419600" y="4038599"/>
            <a:ext cx="2362200" cy="838199"/>
          </a:xfrm>
          <a:custGeom>
            <a:avLst/>
            <a:gdLst/>
            <a:ahLst/>
            <a:cxnLst/>
            <a:rect l="l" t="t" r="r" b="b"/>
            <a:pathLst>
              <a:path w="1786254" h="214629">
                <a:moveTo>
                  <a:pt x="0" y="0"/>
                </a:moveTo>
                <a:lnTo>
                  <a:pt x="1786001" y="214376"/>
                </a:lnTo>
              </a:path>
            </a:pathLst>
          </a:custGeom>
          <a:ln w="19812">
            <a:solidFill>
              <a:srgbClr val="002A55"/>
            </a:solidFill>
            <a:prstDash val="sysDash"/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0" y="1447800"/>
          <a:ext cx="5562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object 27"/>
          <p:cNvSpPr txBox="1"/>
          <p:nvPr/>
        </p:nvSpPr>
        <p:spPr>
          <a:xfrm>
            <a:off x="990600" y="2667001"/>
            <a:ext cx="1600200" cy="12259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0" algn="ctr">
              <a:spcBef>
                <a:spcPts val="100"/>
              </a:spcBef>
            </a:pPr>
            <a:r>
              <a:rPr lang="ru-RU" b="1" dirty="0" smtClean="0">
                <a:solidFill>
                  <a:srgbClr val="001833"/>
                </a:solidFill>
                <a:latin typeface="Times New Roman"/>
                <a:cs typeface="Times New Roman"/>
              </a:rPr>
              <a:t>651,7</a:t>
            </a:r>
            <a:endParaRPr lang="ru-RU" b="1" dirty="0">
              <a:solidFill>
                <a:srgbClr val="001833"/>
              </a:solidFill>
              <a:latin typeface="Times New Roman"/>
              <a:cs typeface="Times New Roman"/>
            </a:endParaRPr>
          </a:p>
          <a:p>
            <a:pPr marL="138430" algn="ctr">
              <a:spcBef>
                <a:spcPts val="100"/>
              </a:spcBef>
            </a:pPr>
            <a:r>
              <a:rPr lang="ru-RU" b="1" spc="-5" dirty="0" smtClean="0">
                <a:solidFill>
                  <a:srgbClr val="001833"/>
                </a:solidFill>
                <a:latin typeface="Times New Roman"/>
                <a:cs typeface="Times New Roman"/>
              </a:rPr>
              <a:t>млн. </a:t>
            </a:r>
            <a:r>
              <a:rPr b="1" spc="-15" dirty="0" err="1" smtClean="0">
                <a:solidFill>
                  <a:srgbClr val="001833"/>
                </a:solidFill>
                <a:latin typeface="Times New Roman"/>
                <a:cs typeface="Times New Roman"/>
              </a:rPr>
              <a:t>руб</a:t>
            </a:r>
            <a:r>
              <a:rPr b="1" spc="-15" dirty="0">
                <a:solidFill>
                  <a:srgbClr val="001833"/>
                </a:solidFill>
                <a:latin typeface="Times New Roman"/>
                <a:cs typeface="Times New Roman"/>
              </a:rPr>
              <a:t>.</a:t>
            </a:r>
            <a:endParaRPr dirty="0">
              <a:latin typeface="Times New Roman"/>
              <a:cs typeface="Times New Roman"/>
            </a:endParaRPr>
          </a:p>
          <a:p>
            <a:pPr marL="12065" marR="45720" indent="1270" algn="ctr">
              <a:spcBef>
                <a:spcPts val="30"/>
              </a:spcBef>
            </a:pPr>
            <a:r>
              <a:rPr sz="1400" spc="-5" dirty="0">
                <a:latin typeface="Times New Roman"/>
                <a:cs typeface="Times New Roman"/>
              </a:rPr>
              <a:t>Налоговые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 нен</a:t>
            </a:r>
            <a:r>
              <a:rPr sz="1400" spc="10" dirty="0">
                <a:latin typeface="Times New Roman"/>
                <a:cs typeface="Times New Roman"/>
              </a:rPr>
              <a:t>а</a:t>
            </a:r>
            <a:r>
              <a:rPr sz="1400" spc="-5" dirty="0">
                <a:latin typeface="Times New Roman"/>
                <a:cs typeface="Times New Roman"/>
              </a:rPr>
              <a:t>л</a:t>
            </a:r>
            <a:r>
              <a:rPr sz="1400" dirty="0">
                <a:latin typeface="Times New Roman"/>
                <a:cs typeface="Times New Roman"/>
              </a:rPr>
              <a:t>о</a:t>
            </a:r>
            <a:r>
              <a:rPr sz="1400" spc="-40" dirty="0">
                <a:latin typeface="Times New Roman"/>
                <a:cs typeface="Times New Roman"/>
              </a:rPr>
              <a:t>г</a:t>
            </a:r>
            <a:r>
              <a:rPr sz="1400" dirty="0">
                <a:latin typeface="Times New Roman"/>
                <a:cs typeface="Times New Roman"/>
              </a:rPr>
              <a:t>о</a:t>
            </a:r>
            <a:r>
              <a:rPr sz="1400" spc="-5" dirty="0">
                <a:latin typeface="Times New Roman"/>
                <a:cs typeface="Times New Roman"/>
              </a:rPr>
              <a:t>вые  </a:t>
            </a:r>
            <a:r>
              <a:rPr sz="1400" spc="-20" dirty="0">
                <a:latin typeface="Times New Roman"/>
                <a:cs typeface="Times New Roman"/>
              </a:rPr>
              <a:t>доходы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24201" y="2590800"/>
            <a:ext cx="1371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b="1" dirty="0" smtClean="0">
                <a:latin typeface="Times New Roman"/>
                <a:cs typeface="Times New Roman"/>
              </a:rPr>
              <a:t>   702,3</a:t>
            </a:r>
            <a:endParaRPr b="1" dirty="0">
              <a:latin typeface="Times New Roman"/>
              <a:cs typeface="Times New Roman"/>
            </a:endParaRPr>
          </a:p>
          <a:p>
            <a:pPr marL="40005"/>
            <a:r>
              <a:rPr lang="ru-RU" b="1" spc="-5" dirty="0" err="1" smtClean="0">
                <a:solidFill>
                  <a:srgbClr val="001833"/>
                </a:solidFill>
                <a:latin typeface="Times New Roman"/>
                <a:cs typeface="Times New Roman"/>
              </a:rPr>
              <a:t>млн</a:t>
            </a:r>
            <a:r>
              <a:rPr b="1" spc="-5" dirty="0" smtClean="0">
                <a:solidFill>
                  <a:srgbClr val="001833"/>
                </a:solidFill>
                <a:latin typeface="Times New Roman"/>
                <a:cs typeface="Times New Roman"/>
              </a:rPr>
              <a:t>.</a:t>
            </a:r>
            <a:r>
              <a:rPr b="1" spc="-55" dirty="0" smtClean="0">
                <a:solidFill>
                  <a:srgbClr val="001833"/>
                </a:solidFill>
                <a:latin typeface="Times New Roman"/>
                <a:cs typeface="Times New Roman"/>
              </a:rPr>
              <a:t> </a:t>
            </a:r>
            <a:r>
              <a:rPr b="1" spc="-15" dirty="0">
                <a:solidFill>
                  <a:srgbClr val="001833"/>
                </a:solidFill>
                <a:latin typeface="Times New Roman"/>
                <a:cs typeface="Times New Roman"/>
              </a:rPr>
              <a:t>руб.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71800" y="3352800"/>
            <a:ext cx="190500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02895">
              <a:spcBef>
                <a:spcPts val="105"/>
              </a:spcBef>
            </a:pPr>
            <a:r>
              <a:rPr sz="1400" spc="-5" dirty="0">
                <a:solidFill>
                  <a:srgbClr val="001833"/>
                </a:solidFill>
                <a:latin typeface="Times New Roman"/>
                <a:cs typeface="Times New Roman"/>
              </a:rPr>
              <a:t>Безвозмездные  </a:t>
            </a:r>
            <a:r>
              <a:rPr sz="1400" dirty="0">
                <a:solidFill>
                  <a:srgbClr val="001833"/>
                </a:solidFill>
                <a:latin typeface="Times New Roman"/>
                <a:cs typeface="Times New Roman"/>
              </a:rPr>
              <a:t>поступления </a:t>
            </a:r>
            <a:r>
              <a:rPr sz="1400" spc="-10" dirty="0">
                <a:solidFill>
                  <a:srgbClr val="001833"/>
                </a:solidFill>
                <a:latin typeface="Times New Roman"/>
                <a:cs typeface="Times New Roman"/>
              </a:rPr>
              <a:t>от</a:t>
            </a:r>
            <a:r>
              <a:rPr sz="1400" spc="-75" dirty="0">
                <a:solidFill>
                  <a:srgbClr val="001833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1833"/>
                </a:solidFill>
                <a:latin typeface="Times New Roman"/>
                <a:cs typeface="Times New Roman"/>
              </a:rPr>
              <a:t>других  </a:t>
            </a:r>
            <a:r>
              <a:rPr sz="1400" spc="-15" dirty="0">
                <a:solidFill>
                  <a:srgbClr val="001833"/>
                </a:solidFill>
                <a:latin typeface="Times New Roman"/>
                <a:cs typeface="Times New Roman"/>
              </a:rPr>
              <a:t>бюджетов</a:t>
            </a:r>
            <a:r>
              <a:rPr sz="1400" spc="-50" dirty="0">
                <a:solidFill>
                  <a:srgbClr val="001833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1833"/>
                </a:solidFill>
                <a:latin typeface="Times New Roman"/>
                <a:cs typeface="Times New Roman"/>
              </a:rPr>
              <a:t>бюджетной</a:t>
            </a:r>
            <a:endParaRPr sz="1400" dirty="0">
              <a:latin typeface="Times New Roman"/>
              <a:cs typeface="Times New Roman"/>
            </a:endParaRPr>
          </a:p>
          <a:p>
            <a:pPr marL="423545"/>
            <a:r>
              <a:rPr sz="1400" dirty="0">
                <a:solidFill>
                  <a:srgbClr val="001833"/>
                </a:solidFill>
                <a:latin typeface="Times New Roman"/>
                <a:cs typeface="Times New Roman"/>
              </a:rPr>
              <a:t>системы</a:t>
            </a:r>
            <a:r>
              <a:rPr sz="1400" spc="-25" dirty="0">
                <a:solidFill>
                  <a:srgbClr val="001833"/>
                </a:solidFill>
                <a:latin typeface="Times New Roman"/>
                <a:cs typeface="Times New Roman"/>
              </a:rPr>
              <a:t> РФ</a:t>
            </a:r>
            <a:endParaRPr sz="1400" dirty="0">
              <a:latin typeface="Times New Roman"/>
              <a:cs typeface="Times New Roman"/>
            </a:endParaRPr>
          </a:p>
        </p:txBody>
      </p:sp>
      <p:graphicFrame>
        <p:nvGraphicFramePr>
          <p:cNvPr id="37" name="Диаграмма 36"/>
          <p:cNvGraphicFramePr/>
          <p:nvPr/>
        </p:nvGraphicFramePr>
        <p:xfrm>
          <a:off x="5867400" y="1066800"/>
          <a:ext cx="6096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371600" y="0"/>
            <a:ext cx="9371468" cy="830995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Структура  доходов  бюджета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муниципального образования Заокский район на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2025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</a:t>
            </a: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04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Рисунок 13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4792979" y="6156959"/>
            <a:ext cx="3831590" cy="212090"/>
          </a:xfrm>
          <a:custGeom>
            <a:avLst/>
            <a:gdLst/>
            <a:ahLst/>
            <a:cxnLst/>
            <a:rect l="l" t="t" r="r" b="b"/>
            <a:pathLst>
              <a:path w="3831590" h="212089">
                <a:moveTo>
                  <a:pt x="3831336" y="0"/>
                </a:moveTo>
                <a:lnTo>
                  <a:pt x="0" y="0"/>
                </a:lnTo>
                <a:lnTo>
                  <a:pt x="0" y="211835"/>
                </a:lnTo>
                <a:lnTo>
                  <a:pt x="3831336" y="211835"/>
                </a:lnTo>
                <a:lnTo>
                  <a:pt x="3831336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4792978" y="5497066"/>
            <a:ext cx="3284222" cy="217934"/>
          </a:xfrm>
          <a:custGeom>
            <a:avLst/>
            <a:gdLst/>
            <a:ahLst/>
            <a:cxnLst/>
            <a:rect l="l" t="t" r="r" b="b"/>
            <a:pathLst>
              <a:path w="1891664" h="212089">
                <a:moveTo>
                  <a:pt x="1891284" y="0"/>
                </a:moveTo>
                <a:lnTo>
                  <a:pt x="0" y="0"/>
                </a:lnTo>
                <a:lnTo>
                  <a:pt x="0" y="211835"/>
                </a:lnTo>
                <a:lnTo>
                  <a:pt x="1891284" y="211835"/>
                </a:lnTo>
                <a:lnTo>
                  <a:pt x="1891284" y="0"/>
                </a:lnTo>
                <a:close/>
              </a:path>
            </a:pathLst>
          </a:custGeom>
          <a:solidFill>
            <a:srgbClr val="9624B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4792978" y="4800600"/>
            <a:ext cx="2217421" cy="248666"/>
          </a:xfrm>
          <a:custGeom>
            <a:avLst/>
            <a:gdLst/>
            <a:ahLst/>
            <a:cxnLst/>
            <a:rect l="l" t="t" r="r" b="b"/>
            <a:pathLst>
              <a:path w="1262379" h="212089">
                <a:moveTo>
                  <a:pt x="1261872" y="0"/>
                </a:moveTo>
                <a:lnTo>
                  <a:pt x="0" y="0"/>
                </a:lnTo>
                <a:lnTo>
                  <a:pt x="0" y="211836"/>
                </a:lnTo>
                <a:lnTo>
                  <a:pt x="1261872" y="211836"/>
                </a:lnTo>
                <a:lnTo>
                  <a:pt x="1261872" y="0"/>
                </a:lnTo>
                <a:close/>
              </a:path>
            </a:pathLst>
          </a:custGeom>
          <a:solidFill>
            <a:srgbClr val="B7234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4792980" y="4177284"/>
            <a:ext cx="998219" cy="212090"/>
          </a:xfrm>
          <a:custGeom>
            <a:avLst/>
            <a:gdLst/>
            <a:ahLst/>
            <a:cxnLst/>
            <a:rect l="l" t="t" r="r" b="b"/>
            <a:pathLst>
              <a:path w="998220" h="212089">
                <a:moveTo>
                  <a:pt x="998220" y="0"/>
                </a:moveTo>
                <a:lnTo>
                  <a:pt x="0" y="0"/>
                </a:lnTo>
                <a:lnTo>
                  <a:pt x="0" y="211836"/>
                </a:lnTo>
                <a:lnTo>
                  <a:pt x="998220" y="211836"/>
                </a:lnTo>
                <a:lnTo>
                  <a:pt x="99822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4792979" y="3517391"/>
            <a:ext cx="753110" cy="213360"/>
          </a:xfrm>
          <a:custGeom>
            <a:avLst/>
            <a:gdLst/>
            <a:ahLst/>
            <a:cxnLst/>
            <a:rect l="l" t="t" r="r" b="b"/>
            <a:pathLst>
              <a:path w="753110" h="213360">
                <a:moveTo>
                  <a:pt x="752856" y="0"/>
                </a:moveTo>
                <a:lnTo>
                  <a:pt x="0" y="0"/>
                </a:lnTo>
                <a:lnTo>
                  <a:pt x="0" y="213360"/>
                </a:lnTo>
                <a:lnTo>
                  <a:pt x="752856" y="213360"/>
                </a:lnTo>
                <a:lnTo>
                  <a:pt x="752856" y="0"/>
                </a:lnTo>
                <a:close/>
              </a:path>
            </a:pathLst>
          </a:custGeom>
          <a:solidFill>
            <a:srgbClr val="E8531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4792980" y="2859023"/>
            <a:ext cx="597535" cy="212090"/>
          </a:xfrm>
          <a:custGeom>
            <a:avLst/>
            <a:gdLst/>
            <a:ahLst/>
            <a:cxnLst/>
            <a:rect l="l" t="t" r="r" b="b"/>
            <a:pathLst>
              <a:path w="597535" h="212089">
                <a:moveTo>
                  <a:pt x="597408" y="0"/>
                </a:moveTo>
                <a:lnTo>
                  <a:pt x="0" y="0"/>
                </a:lnTo>
                <a:lnTo>
                  <a:pt x="0" y="211836"/>
                </a:lnTo>
                <a:lnTo>
                  <a:pt x="597408" y="211836"/>
                </a:lnTo>
                <a:lnTo>
                  <a:pt x="597408" y="0"/>
                </a:lnTo>
                <a:close/>
              </a:path>
            </a:pathLst>
          </a:custGeom>
          <a:solidFill>
            <a:srgbClr val="DE874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4792979" y="2199132"/>
            <a:ext cx="471170" cy="212090"/>
          </a:xfrm>
          <a:custGeom>
            <a:avLst/>
            <a:gdLst/>
            <a:ahLst/>
            <a:cxnLst/>
            <a:rect l="l" t="t" r="r" b="b"/>
            <a:pathLst>
              <a:path w="471170" h="212089">
                <a:moveTo>
                  <a:pt x="470916" y="0"/>
                </a:moveTo>
                <a:lnTo>
                  <a:pt x="0" y="0"/>
                </a:lnTo>
                <a:lnTo>
                  <a:pt x="0" y="211835"/>
                </a:lnTo>
                <a:lnTo>
                  <a:pt x="470916" y="211835"/>
                </a:lnTo>
                <a:lnTo>
                  <a:pt x="470916" y="0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2"/>
          <p:cNvSpPr/>
          <p:nvPr/>
        </p:nvSpPr>
        <p:spPr>
          <a:xfrm>
            <a:off x="4792979" y="1539239"/>
            <a:ext cx="407034" cy="212090"/>
          </a:xfrm>
          <a:custGeom>
            <a:avLst/>
            <a:gdLst/>
            <a:ahLst/>
            <a:cxnLst/>
            <a:rect l="l" t="t" r="r" b="b"/>
            <a:pathLst>
              <a:path w="407035" h="212089">
                <a:moveTo>
                  <a:pt x="406908" y="0"/>
                </a:moveTo>
                <a:lnTo>
                  <a:pt x="0" y="0"/>
                </a:lnTo>
                <a:lnTo>
                  <a:pt x="0" y="211836"/>
                </a:lnTo>
                <a:lnTo>
                  <a:pt x="406908" y="211836"/>
                </a:lnTo>
                <a:lnTo>
                  <a:pt x="40690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23"/>
          <p:cNvSpPr/>
          <p:nvPr/>
        </p:nvSpPr>
        <p:spPr>
          <a:xfrm>
            <a:off x="4792979" y="6559295"/>
            <a:ext cx="4235450" cy="0"/>
          </a:xfrm>
          <a:custGeom>
            <a:avLst/>
            <a:gdLst/>
            <a:ahLst/>
            <a:cxnLst/>
            <a:rect l="l" t="t" r="r" b="b"/>
            <a:pathLst>
              <a:path w="4235450">
                <a:moveTo>
                  <a:pt x="0" y="0"/>
                </a:moveTo>
                <a:lnTo>
                  <a:pt x="4235196" y="0"/>
                </a:lnTo>
              </a:path>
            </a:pathLst>
          </a:custGeom>
          <a:ln w="9144">
            <a:solidFill>
              <a:srgbClr val="858A9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/>
          <p:nvPr/>
        </p:nvSpPr>
        <p:spPr>
          <a:xfrm>
            <a:off x="4792979" y="1283209"/>
            <a:ext cx="0" cy="5276215"/>
          </a:xfrm>
          <a:custGeom>
            <a:avLst/>
            <a:gdLst/>
            <a:ahLst/>
            <a:cxnLst/>
            <a:rect l="l" t="t" r="r" b="b"/>
            <a:pathLst>
              <a:path h="5276215">
                <a:moveTo>
                  <a:pt x="0" y="5276088"/>
                </a:moveTo>
                <a:lnTo>
                  <a:pt x="0" y="0"/>
                </a:lnTo>
              </a:path>
            </a:pathLst>
          </a:custGeom>
          <a:ln w="9144">
            <a:solidFill>
              <a:srgbClr val="858A9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5"/>
          <p:cNvSpPr txBox="1"/>
          <p:nvPr/>
        </p:nvSpPr>
        <p:spPr>
          <a:xfrm>
            <a:off x="8666480" y="6096102"/>
            <a:ext cx="1010920" cy="5174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165,1</a:t>
            </a:r>
            <a:endParaRPr lang="ru-RU" sz="1600" spc="-5" dirty="0">
              <a:solidFill>
                <a:srgbClr val="003366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95"/>
              </a:spcBef>
            </a:pP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229600" y="5486400"/>
            <a:ext cx="135509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164,6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904738" y="4142994"/>
            <a:ext cx="877062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57,7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658992" y="3483102"/>
            <a:ext cx="894208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53,0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503926" y="2823463"/>
            <a:ext cx="97307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dirty="0" smtClean="0">
                <a:latin typeface="Times New Roman"/>
                <a:cs typeface="Times New Roman"/>
              </a:rPr>
              <a:t>31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77053" y="2163572"/>
            <a:ext cx="87134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27,6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312790" y="1503934"/>
            <a:ext cx="8594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7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524000" y="5486400"/>
            <a:ext cx="273494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2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Налог на доходы физических лиц</a:t>
            </a:r>
            <a:endParaRPr lang="ru-RU" sz="1200" dirty="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19200" y="4648200"/>
            <a:ext cx="3276600" cy="777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2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Акцизы по подакцизным товарам (продукции), производимых на территории РФ</a:t>
            </a:r>
            <a:endParaRPr lang="ru-RU" sz="1200" dirty="0" smtClean="0"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</a:pPr>
            <a:endParaRPr lang="ru-RU" sz="1200" dirty="0" smtClean="0"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</a:pP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295400" y="6096000"/>
            <a:ext cx="313309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200" spc="-20" dirty="0" smtClean="0">
                <a:solidFill>
                  <a:srgbClr val="003366"/>
                </a:solidFill>
                <a:latin typeface="Times New Roman"/>
                <a:cs typeface="Times New Roman"/>
              </a:rPr>
              <a:t>Налог взимаемый в связи с применением упрощённой системы налогообложения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00200" y="4038600"/>
            <a:ext cx="3077845" cy="38408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445134" marR="5080" indent="-433070">
              <a:lnSpc>
                <a:spcPts val="1380"/>
              </a:lnSpc>
              <a:spcBef>
                <a:spcPts val="195"/>
              </a:spcBef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Доходы, от продажи материальных и нематериальных активов</a:t>
            </a:r>
            <a:endParaRPr sz="1200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600200" y="3429000"/>
            <a:ext cx="291973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Доходы от оказания платных услуг</a:t>
            </a:r>
          </a:p>
          <a:p>
            <a:pPr marL="12700">
              <a:spcBef>
                <a:spcPts val="100"/>
              </a:spcBef>
            </a:pPr>
            <a:endParaRPr sz="1200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676400" y="2590800"/>
            <a:ext cx="284835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200" spc="-20" dirty="0">
                <a:solidFill>
                  <a:srgbClr val="003366"/>
                </a:solidFill>
                <a:latin typeface="Times New Roman"/>
                <a:cs typeface="Times New Roman"/>
              </a:rPr>
              <a:t>Доходы от использования имущества, находящегося в государственной и муниципальной собственности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752600" y="2057400"/>
            <a:ext cx="3075940" cy="192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1410"/>
              </a:lnSpc>
              <a:spcBef>
                <a:spcPts val="100"/>
              </a:spcBef>
            </a:pPr>
            <a:r>
              <a:rPr lang="ru-RU" sz="1200" spc="-20" dirty="0">
                <a:solidFill>
                  <a:srgbClr val="003366"/>
                </a:solidFill>
                <a:latin typeface="Times New Roman"/>
                <a:cs typeface="Times New Roman"/>
              </a:rPr>
              <a:t>Налог на имущество организаций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752600" y="1524000"/>
            <a:ext cx="268097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2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Налог взимаемый в связи с применением патентной системы налогообложения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002140" y="6420714"/>
            <a:ext cx="1873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000" spc="-5" dirty="0" smtClean="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285102" y="1842008"/>
            <a:ext cx="24466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- </a:t>
            </a:r>
            <a:r>
              <a:rPr sz="1200" b="1" dirty="0" err="1" smtClean="0">
                <a:latin typeface="Times New Roman"/>
                <a:cs typeface="Times New Roman"/>
              </a:rPr>
              <a:t>налог</a:t>
            </a:r>
            <a:r>
              <a:rPr sz="1200" b="1" dirty="0" smtClean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на </a:t>
            </a:r>
            <a:r>
              <a:rPr sz="1200" b="1" spc="-20" dirty="0">
                <a:latin typeface="Times New Roman"/>
                <a:cs typeface="Times New Roman"/>
              </a:rPr>
              <a:t>доходы </a:t>
            </a:r>
            <a:r>
              <a:rPr sz="1200" b="1" spc="-5" dirty="0">
                <a:latin typeface="Times New Roman"/>
                <a:cs typeface="Times New Roman"/>
              </a:rPr>
              <a:t>физических</a:t>
            </a:r>
            <a:r>
              <a:rPr sz="1200" b="1" spc="-3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лиц;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247001" y="2024888"/>
            <a:ext cx="2735199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 smtClean="0">
                <a:latin typeface="Times New Roman"/>
                <a:cs typeface="Times New Roman"/>
              </a:rPr>
              <a:t>-</a:t>
            </a:r>
            <a:r>
              <a:rPr lang="ru-RU" sz="1200" b="1" dirty="0" smtClean="0">
                <a:latin typeface="Times New Roman"/>
                <a:cs typeface="Times New Roman"/>
              </a:rPr>
              <a:t> налоги на совокупный доход</a:t>
            </a:r>
          </a:p>
          <a:p>
            <a:pPr marL="12700">
              <a:spcBef>
                <a:spcPts val="100"/>
              </a:spcBef>
            </a:pPr>
            <a:endParaRPr sz="1200" b="1" dirty="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247001" y="2207463"/>
            <a:ext cx="334391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989330" algn="l"/>
                <a:tab pos="1484630" algn="l"/>
                <a:tab pos="2762250" algn="l"/>
              </a:tabLst>
            </a:pPr>
            <a:r>
              <a:rPr sz="1200" dirty="0">
                <a:latin typeface="Times New Roman"/>
                <a:cs typeface="Times New Roman"/>
              </a:rPr>
              <a:t>- 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ак</a:t>
            </a:r>
            <a:r>
              <a:rPr sz="1200" b="1" spc="-10" dirty="0">
                <a:latin typeface="Times New Roman"/>
                <a:cs typeface="Times New Roman"/>
              </a:rPr>
              <a:t>ц</a:t>
            </a:r>
            <a:r>
              <a:rPr sz="1200" b="1" spc="-5" dirty="0">
                <a:latin typeface="Times New Roman"/>
                <a:cs typeface="Times New Roman"/>
              </a:rPr>
              <a:t>из</a:t>
            </a:r>
            <a:r>
              <a:rPr sz="1200" b="1" dirty="0">
                <a:latin typeface="Times New Roman"/>
                <a:cs typeface="Times New Roman"/>
              </a:rPr>
              <a:t>ы	по	</a:t>
            </a:r>
            <a:r>
              <a:rPr sz="1200" b="1" spc="-10" dirty="0">
                <a:latin typeface="Times New Roman"/>
                <a:cs typeface="Times New Roman"/>
              </a:rPr>
              <a:t>п</a:t>
            </a:r>
            <a:r>
              <a:rPr sz="1200" b="1" spc="-40" dirty="0">
                <a:latin typeface="Times New Roman"/>
                <a:cs typeface="Times New Roman"/>
              </a:rPr>
              <a:t>о</a:t>
            </a:r>
            <a:r>
              <a:rPr sz="1200" b="1" dirty="0">
                <a:latin typeface="Times New Roman"/>
                <a:cs typeface="Times New Roman"/>
              </a:rPr>
              <a:t>да</a:t>
            </a:r>
            <a:r>
              <a:rPr sz="1200" b="1" spc="5" dirty="0">
                <a:latin typeface="Times New Roman"/>
                <a:cs typeface="Times New Roman"/>
              </a:rPr>
              <a:t>к</a:t>
            </a:r>
            <a:r>
              <a:rPr sz="1200" b="1" spc="-10" dirty="0">
                <a:latin typeface="Times New Roman"/>
                <a:cs typeface="Times New Roman"/>
              </a:rPr>
              <a:t>ц</a:t>
            </a:r>
            <a:r>
              <a:rPr sz="1200" b="1" spc="-5" dirty="0">
                <a:latin typeface="Times New Roman"/>
                <a:cs typeface="Times New Roman"/>
              </a:rPr>
              <a:t>изны</a:t>
            </a:r>
            <a:r>
              <a:rPr sz="1200" b="1" dirty="0">
                <a:latin typeface="Times New Roman"/>
                <a:cs typeface="Times New Roman"/>
              </a:rPr>
              <a:t>м	</a:t>
            </a:r>
            <a:r>
              <a:rPr sz="1200" b="1" spc="-15" dirty="0">
                <a:latin typeface="Times New Roman"/>
                <a:cs typeface="Times New Roman"/>
              </a:rPr>
              <a:t>т</a:t>
            </a:r>
            <a:r>
              <a:rPr sz="1200" b="1" spc="-30" dirty="0">
                <a:latin typeface="Times New Roman"/>
                <a:cs typeface="Times New Roman"/>
              </a:rPr>
              <a:t>о</a:t>
            </a:r>
            <a:r>
              <a:rPr sz="1200" b="1" dirty="0">
                <a:latin typeface="Times New Roman"/>
                <a:cs typeface="Times New Roman"/>
              </a:rPr>
              <a:t>в</a:t>
            </a:r>
            <a:r>
              <a:rPr sz="1200" b="1" spc="-15" dirty="0">
                <a:latin typeface="Times New Roman"/>
                <a:cs typeface="Times New Roman"/>
              </a:rPr>
              <a:t>а</a:t>
            </a:r>
            <a:r>
              <a:rPr sz="1200" b="1" spc="-5" dirty="0">
                <a:latin typeface="Times New Roman"/>
                <a:cs typeface="Times New Roman"/>
              </a:rPr>
              <a:t>рам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247002" y="2390902"/>
            <a:ext cx="33331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(продукции), </a:t>
            </a:r>
            <a:r>
              <a:rPr sz="1200" b="1" spc="-10" dirty="0">
                <a:latin typeface="Times New Roman"/>
                <a:cs typeface="Times New Roman"/>
              </a:rPr>
              <a:t>производимым </a:t>
            </a:r>
            <a:r>
              <a:rPr sz="1200" b="1" dirty="0">
                <a:latin typeface="Times New Roman"/>
                <a:cs typeface="Times New Roman"/>
              </a:rPr>
              <a:t>на </a:t>
            </a:r>
            <a:r>
              <a:rPr sz="1200" b="1" spc="-5" dirty="0">
                <a:latin typeface="Times New Roman"/>
                <a:cs typeface="Times New Roman"/>
              </a:rPr>
              <a:t>территории</a:t>
            </a:r>
            <a:r>
              <a:rPr sz="1200" b="1" spc="-80" dirty="0">
                <a:latin typeface="Times New Roman"/>
                <a:cs typeface="Times New Roman"/>
              </a:rPr>
              <a:t> </a:t>
            </a:r>
            <a:r>
              <a:rPr sz="1200" b="1" spc="-15" dirty="0">
                <a:latin typeface="Times New Roman"/>
                <a:cs typeface="Times New Roman"/>
              </a:rPr>
              <a:t>РФ.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7086600" y="2968245"/>
            <a:ext cx="373380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393065" algn="l"/>
                <a:tab pos="1199515" algn="l"/>
              </a:tabLst>
            </a:pP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lang="ru-RU" sz="1400" b="1" i="1" dirty="0" smtClean="0">
                <a:solidFill>
                  <a:srgbClr val="006FC0"/>
                </a:solidFill>
                <a:latin typeface="Times New Roman"/>
                <a:cs typeface="Times New Roman"/>
              </a:rPr>
              <a:t>В структуре неналоговых доходов наибольший удельный вес занимают: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467600" y="3733800"/>
            <a:ext cx="326364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42900">
              <a:spcBef>
                <a:spcPts val="100"/>
              </a:spcBef>
              <a:tabLst>
                <a:tab pos="1207135" algn="l"/>
              </a:tabLst>
            </a:pPr>
            <a:r>
              <a:rPr sz="1200" b="1" dirty="0">
                <a:latin typeface="Times New Roman"/>
                <a:cs typeface="Times New Roman"/>
              </a:rPr>
              <a:t>-</a:t>
            </a:r>
            <a:r>
              <a:rPr lang="ru-RU" sz="1200" b="1" dirty="0">
                <a:latin typeface="Times New Roman"/>
                <a:cs typeface="Times New Roman"/>
              </a:rPr>
              <a:t> доходы от продажи материальных и нематериальных активов</a:t>
            </a:r>
            <a:endParaRPr sz="1200" b="1" dirty="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467600" y="4191000"/>
            <a:ext cx="30721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309245" algn="l"/>
              </a:tabLst>
            </a:pPr>
            <a:r>
              <a:rPr sz="1200" b="1" dirty="0" smtClean="0">
                <a:latin typeface="Times New Roman"/>
                <a:cs typeface="Times New Roman"/>
              </a:rPr>
              <a:t>-</a:t>
            </a:r>
            <a:r>
              <a:rPr lang="ru-RU" sz="1200" b="1" dirty="0" smtClean="0">
                <a:latin typeface="Times New Roman"/>
                <a:cs typeface="Times New Roman"/>
              </a:rPr>
              <a:t> </a:t>
            </a:r>
            <a:r>
              <a:rPr sz="1200" b="1" spc="-20" dirty="0" err="1" smtClean="0">
                <a:latin typeface="Times New Roman"/>
                <a:cs typeface="Times New Roman"/>
              </a:rPr>
              <a:t>доходы</a:t>
            </a:r>
            <a:r>
              <a:rPr sz="1200" b="1" spc="-20" dirty="0">
                <a:latin typeface="Times New Roman"/>
                <a:cs typeface="Times New Roman"/>
              </a:rPr>
              <a:t>,</a:t>
            </a:r>
            <a:r>
              <a:rPr sz="1200" b="1" spc="260" dirty="0">
                <a:latin typeface="Times New Roman"/>
                <a:cs typeface="Times New Roman"/>
              </a:rPr>
              <a:t> </a:t>
            </a:r>
            <a:r>
              <a:rPr lang="ru-RU" sz="1200" b="1" spc="-5" dirty="0">
                <a:latin typeface="Times New Roman"/>
                <a:cs typeface="Times New Roman"/>
              </a:rPr>
              <a:t>от оказания платных услуг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310885" y="1427989"/>
            <a:ext cx="928115" cy="15742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2" name="object 28"/>
          <p:cNvSpPr txBox="1"/>
          <p:nvPr/>
        </p:nvSpPr>
        <p:spPr>
          <a:xfrm>
            <a:off x="7391400" y="4800600"/>
            <a:ext cx="8382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134,2</a:t>
            </a:r>
            <a:endParaRPr lang="ru-RU" sz="1600" spc="-5" dirty="0">
              <a:solidFill>
                <a:srgbClr val="003366"/>
              </a:solidFill>
              <a:latin typeface="Times New Roman"/>
              <a:cs typeface="Times New Roman"/>
            </a:endParaRPr>
          </a:p>
        </p:txBody>
      </p:sp>
      <p:pic>
        <p:nvPicPr>
          <p:cNvPr id="75" name="Рисунок 74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295400" y="91519"/>
            <a:ext cx="9979515" cy="707884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           Структура </a:t>
            </a: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налоговых и неналоговых доходов</a:t>
            </a:r>
          </a:p>
          <a:p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бюджета муниципального образования Заокский район на </a:t>
            </a:r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2025 </a:t>
            </a: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</a:t>
            </a:r>
          </a:p>
        </p:txBody>
      </p: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05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1" name="Рисунок 70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  <p:sp>
        <p:nvSpPr>
          <p:cNvPr id="72" name="Прямоугольник 71"/>
          <p:cNvSpPr/>
          <p:nvPr/>
        </p:nvSpPr>
        <p:spPr>
          <a:xfrm>
            <a:off x="7162800" y="990600"/>
            <a:ext cx="373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Bef>
                <a:spcPts val="105"/>
              </a:spcBef>
              <a:tabLst>
                <a:tab pos="393065" algn="l"/>
                <a:tab pos="1199515" algn="l"/>
              </a:tabLst>
            </a:pPr>
            <a:r>
              <a:rPr lang="ru-RU" sz="1400" b="1" i="1" dirty="0" smtClean="0">
                <a:solidFill>
                  <a:srgbClr val="006FC0"/>
                </a:solidFill>
                <a:latin typeface="Times New Roman"/>
                <a:cs typeface="Times New Roman"/>
              </a:rPr>
              <a:t>В структуре налоговых доходов наибольший удельный вес занимают: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47" name="object 21"/>
          <p:cNvSpPr txBox="1"/>
          <p:nvPr/>
        </p:nvSpPr>
        <p:spPr>
          <a:xfrm>
            <a:off x="10820400" y="990600"/>
            <a:ext cx="1254125" cy="255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3075">
              <a:lnSpc>
                <a:spcPts val="1914"/>
              </a:lnSpc>
              <a:spcBef>
                <a:spcPts val="95"/>
              </a:spcBef>
            </a:pPr>
            <a:r>
              <a:rPr lang="ru-RU" sz="1600" b="1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Млн.руб</a:t>
            </a:r>
            <a:endParaRPr lang="ru-RU" sz="1600" b="1" spc="-5" dirty="0" smtClean="0">
              <a:solidFill>
                <a:srgbClr val="0033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041399" y="229361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75" name="Рисунок 74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295400" y="91519"/>
            <a:ext cx="9979515" cy="707884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бюджета </a:t>
            </a: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муниципального образования </a:t>
            </a:r>
            <a:endParaRPr lang="ru-RU" sz="20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Заокский </a:t>
            </a: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район на </a:t>
            </a:r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2025 </a:t>
            </a: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</a:t>
            </a:r>
          </a:p>
        </p:txBody>
      </p: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06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1" name="Рисунок 70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  <p:graphicFrame>
        <p:nvGraphicFramePr>
          <p:cNvPr id="47" name="Диаграмма 46"/>
          <p:cNvGraphicFramePr/>
          <p:nvPr/>
        </p:nvGraphicFramePr>
        <p:xfrm>
          <a:off x="-228600" y="762000"/>
          <a:ext cx="84582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graphicFrame>
        <p:nvGraphicFramePr>
          <p:cNvPr id="12" name="Объект 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30245053"/>
              </p:ext>
            </p:extLst>
          </p:nvPr>
        </p:nvGraphicFramePr>
        <p:xfrm>
          <a:off x="7315200" y="1124745"/>
          <a:ext cx="4648200" cy="5199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677163" y="429005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5" h="419100">
                <a:moveTo>
                  <a:pt x="0" y="209550"/>
                </a:moveTo>
                <a:lnTo>
                  <a:pt x="125730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30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041399" y="648462"/>
            <a:ext cx="474345" cy="419100"/>
          </a:xfrm>
          <a:custGeom>
            <a:avLst/>
            <a:gdLst/>
            <a:ahLst/>
            <a:cxnLst/>
            <a:rect l="l" t="t" r="r" b="b"/>
            <a:pathLst>
              <a:path w="474344" h="419100">
                <a:moveTo>
                  <a:pt x="0" y="209550"/>
                </a:moveTo>
                <a:lnTo>
                  <a:pt x="125729" y="0"/>
                </a:lnTo>
                <a:lnTo>
                  <a:pt x="348233" y="0"/>
                </a:lnTo>
                <a:lnTo>
                  <a:pt x="473964" y="209550"/>
                </a:lnTo>
                <a:lnTo>
                  <a:pt x="348233" y="419100"/>
                </a:lnTo>
                <a:lnTo>
                  <a:pt x="125729" y="419100"/>
                </a:lnTo>
                <a:lnTo>
                  <a:pt x="0" y="20955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1755140" y="1244853"/>
            <a:ext cx="7007860" cy="17261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i="1" spc="-15" dirty="0">
                <a:solidFill>
                  <a:srgbClr val="003366"/>
                </a:solidFill>
                <a:latin typeface="Times New Roman"/>
                <a:cs typeface="Times New Roman"/>
              </a:rPr>
              <a:t>Большую </a:t>
            </a:r>
            <a:r>
              <a:rPr i="1" spc="-5" dirty="0">
                <a:solidFill>
                  <a:srgbClr val="003366"/>
                </a:solidFill>
                <a:latin typeface="Times New Roman"/>
                <a:cs typeface="Times New Roman"/>
              </a:rPr>
              <a:t>часть </a:t>
            </a:r>
            <a:r>
              <a:rPr i="1" spc="-15" dirty="0">
                <a:solidFill>
                  <a:srgbClr val="003366"/>
                </a:solidFill>
                <a:latin typeface="Times New Roman"/>
                <a:cs typeface="Times New Roman"/>
              </a:rPr>
              <a:t>расходов </a:t>
            </a:r>
            <a:r>
              <a:rPr lang="ru-RU" i="1" spc="-15" dirty="0">
                <a:solidFill>
                  <a:srgbClr val="003366"/>
                </a:solidFill>
                <a:latin typeface="Times New Roman"/>
                <a:cs typeface="Times New Roman"/>
              </a:rPr>
              <a:t> муниципального образования Заокский район</a:t>
            </a:r>
            <a:r>
              <a:rPr i="1" spc="-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i="1" spc="-10" dirty="0">
                <a:solidFill>
                  <a:srgbClr val="003366"/>
                </a:solidFill>
                <a:latin typeface="Times New Roman"/>
                <a:cs typeface="Times New Roman"/>
              </a:rPr>
              <a:t>составляет  социальная сфера, </a:t>
            </a:r>
            <a:r>
              <a:rPr i="1" dirty="0">
                <a:solidFill>
                  <a:srgbClr val="003366"/>
                </a:solidFill>
                <a:latin typeface="Times New Roman"/>
                <a:cs typeface="Times New Roman"/>
              </a:rPr>
              <a:t>в </a:t>
            </a:r>
            <a:r>
              <a:rPr i="1" spc="-30" dirty="0">
                <a:solidFill>
                  <a:srgbClr val="003366"/>
                </a:solidFill>
                <a:latin typeface="Times New Roman"/>
                <a:cs typeface="Times New Roman"/>
              </a:rPr>
              <a:t>том </a:t>
            </a:r>
            <a:r>
              <a:rPr i="1" spc="5" dirty="0">
                <a:solidFill>
                  <a:srgbClr val="003366"/>
                </a:solidFill>
                <a:latin typeface="Times New Roman"/>
                <a:cs typeface="Times New Roman"/>
              </a:rPr>
              <a:t>числе:</a:t>
            </a:r>
            <a:endParaRPr lang="ru-RU" i="1" spc="5" dirty="0">
              <a:solidFill>
                <a:srgbClr val="003366"/>
              </a:solidFill>
              <a:latin typeface="Times New Roman"/>
              <a:cs typeface="Times New Roman"/>
            </a:endParaRPr>
          </a:p>
          <a:p>
            <a:pPr marL="12700" marR="5080">
              <a:spcBef>
                <a:spcPts val="100"/>
              </a:spcBef>
            </a:pPr>
            <a:r>
              <a:rPr lang="ru-RU" i="1" spc="5" dirty="0">
                <a:solidFill>
                  <a:srgbClr val="003366"/>
                </a:solidFill>
                <a:latin typeface="Times New Roman"/>
                <a:cs typeface="Times New Roman"/>
              </a:rPr>
              <a:t>                                              </a:t>
            </a:r>
            <a:r>
              <a:rPr i="1" spc="-5" dirty="0" err="1">
                <a:solidFill>
                  <a:srgbClr val="003366"/>
                </a:solidFill>
                <a:latin typeface="Times New Roman"/>
                <a:cs typeface="Times New Roman"/>
              </a:rPr>
              <a:t>Образование</a:t>
            </a:r>
            <a:r>
              <a:rPr i="1" spc="-5" dirty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i="1" spc="-5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i="1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64,7 </a:t>
            </a:r>
            <a:r>
              <a:rPr i="1" spc="-5" dirty="0">
                <a:solidFill>
                  <a:srgbClr val="003366"/>
                </a:solidFill>
                <a:latin typeface="Times New Roman"/>
                <a:cs typeface="Times New Roman"/>
              </a:rPr>
              <a:t>%,</a:t>
            </a:r>
            <a:endParaRPr lang="ru-RU" dirty="0">
              <a:latin typeface="Times New Roman"/>
              <a:cs typeface="Times New Roman"/>
            </a:endParaRPr>
          </a:p>
          <a:p>
            <a:pPr marL="12700" marR="5080">
              <a:spcBef>
                <a:spcPts val="100"/>
              </a:spcBef>
            </a:pPr>
            <a:r>
              <a:rPr lang="ru-RU" i="1" spc="-5" dirty="0">
                <a:solidFill>
                  <a:srgbClr val="003366"/>
                </a:solidFill>
                <a:latin typeface="Times New Roman"/>
                <a:cs typeface="Times New Roman"/>
              </a:rPr>
              <a:t>                                              Социальная политика </a:t>
            </a:r>
            <a:r>
              <a:rPr i="1" spc="-10" dirty="0" smtClean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en-US" i="1" spc="-10" dirty="0" smtClean="0">
                <a:solidFill>
                  <a:srgbClr val="003366"/>
                </a:solidFill>
                <a:latin typeface="Times New Roman"/>
                <a:cs typeface="Times New Roman"/>
              </a:rPr>
              <a:t>0</a:t>
            </a:r>
            <a:r>
              <a:rPr lang="ru-RU" i="1" spc="-10" dirty="0" smtClean="0">
                <a:solidFill>
                  <a:srgbClr val="003366"/>
                </a:solidFill>
                <a:latin typeface="Times New Roman"/>
                <a:cs typeface="Times New Roman"/>
              </a:rPr>
              <a:t>,6 </a:t>
            </a:r>
            <a:r>
              <a:rPr lang="ru-RU" i="1" spc="-10" dirty="0">
                <a:solidFill>
                  <a:srgbClr val="003366"/>
                </a:solidFill>
                <a:latin typeface="Times New Roman"/>
                <a:cs typeface="Times New Roman"/>
              </a:rPr>
              <a:t>%</a:t>
            </a:r>
            <a:r>
              <a:rPr i="1" spc="-10" dirty="0">
                <a:solidFill>
                  <a:srgbClr val="003366"/>
                </a:solidFill>
                <a:latin typeface="Times New Roman"/>
                <a:cs typeface="Times New Roman"/>
              </a:rPr>
              <a:t>  </a:t>
            </a:r>
            <a:endParaRPr lang="ru-RU" i="1" spc="-10" dirty="0">
              <a:solidFill>
                <a:srgbClr val="003366"/>
              </a:solidFill>
              <a:latin typeface="Times New Roman"/>
              <a:cs typeface="Times New Roman"/>
            </a:endParaRPr>
          </a:p>
          <a:p>
            <a:pPr marL="12700" marR="5080">
              <a:spcBef>
                <a:spcPts val="100"/>
              </a:spcBef>
            </a:pPr>
            <a:r>
              <a:rPr lang="ru-RU" i="1" spc="-10" dirty="0">
                <a:solidFill>
                  <a:srgbClr val="003366"/>
                </a:solidFill>
                <a:latin typeface="Times New Roman"/>
                <a:cs typeface="Times New Roman"/>
              </a:rPr>
              <a:t>                                               </a:t>
            </a:r>
            <a:r>
              <a:rPr i="1" spc="-20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Культура</a:t>
            </a:r>
            <a:r>
              <a:rPr i="1" spc="-20" dirty="0" smtClean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i="1" spc="-20" dirty="0" smtClean="0">
                <a:solidFill>
                  <a:srgbClr val="003366"/>
                </a:solidFill>
                <a:latin typeface="Times New Roman"/>
                <a:cs typeface="Times New Roman"/>
              </a:rPr>
              <a:t>6,4</a:t>
            </a:r>
            <a:r>
              <a:rPr i="1" spc="-20" dirty="0" smtClean="0">
                <a:solidFill>
                  <a:srgbClr val="003366"/>
                </a:solidFill>
                <a:latin typeface="Times New Roman"/>
                <a:cs typeface="Times New Roman"/>
              </a:rPr>
              <a:t>%,</a:t>
            </a:r>
            <a:endParaRPr lang="ru-RU" dirty="0">
              <a:latin typeface="Times New Roman"/>
              <a:cs typeface="Times New Roman"/>
            </a:endParaRPr>
          </a:p>
          <a:p>
            <a:pPr marL="12700" marR="5080">
              <a:spcBef>
                <a:spcPts val="100"/>
              </a:spcBef>
            </a:pPr>
            <a:r>
              <a:rPr lang="ru-RU" i="1" spc="-10" dirty="0">
                <a:solidFill>
                  <a:srgbClr val="003366"/>
                </a:solidFill>
                <a:latin typeface="Times New Roman"/>
                <a:cs typeface="Times New Roman"/>
              </a:rPr>
              <a:t>                                              </a:t>
            </a:r>
            <a:r>
              <a:rPr i="1" spc="-10" dirty="0" err="1">
                <a:solidFill>
                  <a:srgbClr val="003366"/>
                </a:solidFill>
                <a:latin typeface="Times New Roman"/>
                <a:cs typeface="Times New Roman"/>
              </a:rPr>
              <a:t>Физическая</a:t>
            </a:r>
            <a:r>
              <a:rPr i="1" spc="-1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i="1" spc="-20" dirty="0" err="1">
                <a:solidFill>
                  <a:srgbClr val="003366"/>
                </a:solidFill>
                <a:latin typeface="Times New Roman"/>
                <a:cs typeface="Times New Roman"/>
              </a:rPr>
              <a:t>культура</a:t>
            </a:r>
            <a:r>
              <a:rPr i="1" spc="-2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i="1" dirty="0">
                <a:solidFill>
                  <a:srgbClr val="003366"/>
                </a:solidFill>
                <a:latin typeface="Times New Roman"/>
                <a:cs typeface="Times New Roman"/>
              </a:rPr>
              <a:t>и </a:t>
            </a:r>
            <a:r>
              <a:rPr i="1" spc="-5" dirty="0" err="1">
                <a:solidFill>
                  <a:srgbClr val="003366"/>
                </a:solidFill>
                <a:latin typeface="Times New Roman"/>
                <a:cs typeface="Times New Roman"/>
              </a:rPr>
              <a:t>спорт</a:t>
            </a:r>
            <a:r>
              <a:rPr i="1" spc="-5" dirty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i="1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0,1</a:t>
            </a:r>
            <a:r>
              <a:rPr i="1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%.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24000" y="3048000"/>
            <a:ext cx="5855970" cy="31188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2542033" y="3243073"/>
            <a:ext cx="56515" cy="147955"/>
          </a:xfrm>
          <a:custGeom>
            <a:avLst/>
            <a:gdLst/>
            <a:ahLst/>
            <a:cxnLst/>
            <a:rect l="l" t="t" r="r" b="b"/>
            <a:pathLst>
              <a:path w="56515" h="147954">
                <a:moveTo>
                  <a:pt x="56387" y="147827"/>
                </a:moveTo>
                <a:lnTo>
                  <a:pt x="0" y="0"/>
                </a:lnTo>
              </a:path>
            </a:pathLst>
          </a:custGeom>
          <a:ln w="9143">
            <a:solidFill>
              <a:srgbClr val="003166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 txBox="1"/>
          <p:nvPr/>
        </p:nvSpPr>
        <p:spPr>
          <a:xfrm>
            <a:off x="1752600" y="5029200"/>
            <a:ext cx="1371600" cy="4379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2069" marR="5080" indent="-40005">
              <a:lnSpc>
                <a:spcPts val="1610"/>
              </a:lnSpc>
              <a:spcBef>
                <a:spcPts val="215"/>
              </a:spcBef>
            </a:pPr>
            <a:r>
              <a:rPr lang="ru-RU" sz="1400" dirty="0">
                <a:solidFill>
                  <a:srgbClr val="003366"/>
                </a:solidFill>
                <a:latin typeface="Times New Roman"/>
                <a:cs typeface="Times New Roman"/>
              </a:rPr>
              <a:t>Другие расходы </a:t>
            </a:r>
            <a:r>
              <a:rPr lang="ru-RU" sz="1400" dirty="0" smtClean="0">
                <a:solidFill>
                  <a:srgbClr val="003366"/>
                </a:solidFill>
                <a:latin typeface="Times New Roman"/>
                <a:cs typeface="Times New Roman"/>
              </a:rPr>
              <a:t>9,5%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05000" y="2819400"/>
            <a:ext cx="1524000" cy="4379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32715" marR="5080" indent="-120650">
              <a:lnSpc>
                <a:spcPts val="1610"/>
              </a:lnSpc>
              <a:spcBef>
                <a:spcPts val="215"/>
              </a:spcBef>
            </a:pPr>
            <a:r>
              <a:rPr lang="ru-RU" sz="1400" spc="-10" dirty="0">
                <a:solidFill>
                  <a:srgbClr val="003366"/>
                </a:solidFill>
                <a:latin typeface="Times New Roman"/>
                <a:cs typeface="Times New Roman"/>
              </a:rPr>
              <a:t>ЖКХ</a:t>
            </a:r>
            <a:r>
              <a:rPr sz="14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400" dirty="0">
                <a:solidFill>
                  <a:srgbClr val="003366"/>
                </a:solidFill>
                <a:latin typeface="Times New Roman"/>
                <a:cs typeface="Times New Roman"/>
              </a:rPr>
              <a:t> и дорожное хозяйство </a:t>
            </a:r>
            <a:r>
              <a:rPr lang="ru-RU" sz="1400" spc="5" dirty="0" smtClean="0">
                <a:solidFill>
                  <a:srgbClr val="003366"/>
                </a:solidFill>
                <a:latin typeface="Times New Roman"/>
                <a:cs typeface="Times New Roman"/>
              </a:rPr>
              <a:t>18,7</a:t>
            </a:r>
            <a:r>
              <a:rPr sz="1400" spc="5" dirty="0" smtClean="0">
                <a:solidFill>
                  <a:srgbClr val="003366"/>
                </a:solidFill>
                <a:latin typeface="Times New Roman"/>
                <a:cs typeface="Times New Roman"/>
              </a:rPr>
              <a:t>%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36311" y="3788156"/>
            <a:ext cx="1417320" cy="44386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44195" marR="5080" indent="-532130">
              <a:lnSpc>
                <a:spcPts val="1610"/>
              </a:lnSpc>
              <a:spcBef>
                <a:spcPts val="215"/>
              </a:spcBef>
            </a:pPr>
            <a:r>
              <a:rPr sz="1400" dirty="0">
                <a:solidFill>
                  <a:srgbClr val="003366"/>
                </a:solidFill>
                <a:latin typeface="Times New Roman"/>
                <a:cs typeface="Times New Roman"/>
              </a:rPr>
              <a:t>Социальная</a:t>
            </a:r>
            <a:r>
              <a:rPr sz="1400" spc="-11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z="1400" spc="5" dirty="0" err="1">
                <a:solidFill>
                  <a:srgbClr val="003366"/>
                </a:solidFill>
                <a:latin typeface="Times New Roman"/>
                <a:cs typeface="Times New Roman"/>
              </a:rPr>
              <a:t>сфера</a:t>
            </a:r>
            <a:r>
              <a:rPr sz="1400" spc="5" dirty="0">
                <a:solidFill>
                  <a:srgbClr val="003366"/>
                </a:solidFill>
                <a:latin typeface="Times New Roman"/>
                <a:cs typeface="Times New Roman"/>
              </a:rPr>
              <a:t>  </a:t>
            </a:r>
            <a:r>
              <a:rPr lang="en-US" sz="1400" spc="5" dirty="0" smtClean="0">
                <a:solidFill>
                  <a:srgbClr val="003366"/>
                </a:solidFill>
                <a:latin typeface="Times New Roman"/>
                <a:cs typeface="Times New Roman"/>
              </a:rPr>
              <a:t>71</a:t>
            </a:r>
            <a:r>
              <a:rPr lang="ru-RU" sz="1400" spc="5" dirty="0" smtClean="0">
                <a:solidFill>
                  <a:srgbClr val="003366"/>
                </a:solidFill>
                <a:latin typeface="Times New Roman"/>
                <a:cs typeface="Times New Roman"/>
              </a:rPr>
              <a:t>,8</a:t>
            </a:r>
            <a:r>
              <a:rPr sz="1400" spc="5" dirty="0" smtClean="0">
                <a:solidFill>
                  <a:srgbClr val="003366"/>
                </a:solidFill>
                <a:latin typeface="Times New Roman"/>
                <a:cs typeface="Times New Roman"/>
              </a:rPr>
              <a:t>%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61631" y="3813505"/>
            <a:ext cx="172529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1400" b="1" spc="-5" dirty="0">
                <a:latin typeface="Times New Roman"/>
                <a:cs typeface="Times New Roman"/>
              </a:rPr>
              <a:t>Распределение  </a:t>
            </a:r>
            <a:r>
              <a:rPr sz="1400" b="1" spc="-20" dirty="0">
                <a:latin typeface="Times New Roman"/>
                <a:cs typeface="Times New Roman"/>
              </a:rPr>
              <a:t>расходов</a:t>
            </a:r>
            <a:r>
              <a:rPr sz="1400" b="1" spc="-7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социальной  </a:t>
            </a:r>
            <a:r>
              <a:rPr sz="1400" b="1" spc="-10" dirty="0">
                <a:latin typeface="Times New Roman"/>
                <a:cs typeface="Times New Roman"/>
              </a:rPr>
              <a:t>сферы </a:t>
            </a:r>
            <a:r>
              <a:rPr sz="1400" b="1" spc="-5" dirty="0">
                <a:latin typeface="Times New Roman"/>
                <a:cs typeface="Times New Roman"/>
              </a:rPr>
              <a:t>по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отраслям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953501" y="5428488"/>
            <a:ext cx="374903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 txBox="1"/>
          <p:nvPr/>
        </p:nvSpPr>
        <p:spPr>
          <a:xfrm>
            <a:off x="7318628" y="3099308"/>
            <a:ext cx="70358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spc="-40" dirty="0">
                <a:latin typeface="Times New Roman"/>
                <a:cs typeface="Times New Roman"/>
              </a:rPr>
              <a:t>Культура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747506" y="3099308"/>
            <a:ext cx="100330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Образование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462008" y="3671061"/>
            <a:ext cx="93281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Соци</a:t>
            </a:r>
            <a:r>
              <a:rPr sz="1400" spc="10" dirty="0">
                <a:latin typeface="Times New Roman"/>
                <a:cs typeface="Times New Roman"/>
              </a:rPr>
              <a:t>а</a:t>
            </a:r>
            <a:r>
              <a:rPr sz="1400" spc="-5" dirty="0">
                <a:latin typeface="Times New Roman"/>
                <a:cs typeface="Times New Roman"/>
              </a:rPr>
              <a:t>ль</a:t>
            </a:r>
            <a:r>
              <a:rPr sz="1400" dirty="0">
                <a:latin typeface="Times New Roman"/>
                <a:cs typeface="Times New Roman"/>
              </a:rPr>
              <a:t>ная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9462007" y="3884421"/>
            <a:ext cx="7289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п</a:t>
            </a:r>
            <a:r>
              <a:rPr sz="1400" spc="-20" dirty="0">
                <a:latin typeface="Times New Roman"/>
                <a:cs typeface="Times New Roman"/>
              </a:rPr>
              <a:t>о</a:t>
            </a:r>
            <a:r>
              <a:rPr sz="1400" spc="-5" dirty="0">
                <a:latin typeface="Times New Roman"/>
                <a:cs typeface="Times New Roman"/>
              </a:rPr>
              <a:t>л</a:t>
            </a:r>
            <a:r>
              <a:rPr sz="1400" dirty="0">
                <a:latin typeface="Times New Roman"/>
                <a:cs typeface="Times New Roman"/>
              </a:rPr>
              <a:t>ити</a:t>
            </a:r>
            <a:r>
              <a:rPr sz="1400" spc="-20" dirty="0">
                <a:latin typeface="Times New Roman"/>
                <a:cs typeface="Times New Roman"/>
              </a:rPr>
              <a:t>к</a:t>
            </a:r>
            <a:r>
              <a:rPr sz="1400" dirty="0"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28" name="object 28"/>
          <p:cNvSpPr/>
          <p:nvPr/>
        </p:nvSpPr>
        <p:spPr>
          <a:xfrm>
            <a:off x="6805041" y="2833147"/>
            <a:ext cx="3688079" cy="2574290"/>
          </a:xfrm>
          <a:custGeom>
            <a:avLst/>
            <a:gdLst/>
            <a:ahLst/>
            <a:cxnLst/>
            <a:rect l="l" t="t" r="r" b="b"/>
            <a:pathLst>
              <a:path w="3688079" h="2574290">
                <a:moveTo>
                  <a:pt x="3357244" y="2182971"/>
                </a:moveTo>
                <a:lnTo>
                  <a:pt x="3324246" y="2216991"/>
                </a:lnTo>
                <a:lnTo>
                  <a:pt x="3290239" y="2249468"/>
                </a:lnTo>
                <a:lnTo>
                  <a:pt x="3255268" y="2280400"/>
                </a:lnTo>
                <a:lnTo>
                  <a:pt x="3219377" y="2309786"/>
                </a:lnTo>
                <a:lnTo>
                  <a:pt x="3182610" y="2337627"/>
                </a:lnTo>
                <a:lnTo>
                  <a:pt x="3145011" y="2363921"/>
                </a:lnTo>
                <a:lnTo>
                  <a:pt x="3106624" y="2388668"/>
                </a:lnTo>
                <a:lnTo>
                  <a:pt x="3067494" y="2411868"/>
                </a:lnTo>
                <a:lnTo>
                  <a:pt x="3027664" y="2433518"/>
                </a:lnTo>
                <a:lnTo>
                  <a:pt x="2987178" y="2453620"/>
                </a:lnTo>
                <a:lnTo>
                  <a:pt x="2946080" y="2472172"/>
                </a:lnTo>
                <a:lnTo>
                  <a:pt x="2904415" y="2489173"/>
                </a:lnTo>
                <a:lnTo>
                  <a:pt x="2862226" y="2504623"/>
                </a:lnTo>
                <a:lnTo>
                  <a:pt x="2819557" y="2518521"/>
                </a:lnTo>
                <a:lnTo>
                  <a:pt x="2776453" y="2530867"/>
                </a:lnTo>
                <a:lnTo>
                  <a:pt x="2732958" y="2541660"/>
                </a:lnTo>
                <a:lnTo>
                  <a:pt x="2689114" y="2550899"/>
                </a:lnTo>
                <a:lnTo>
                  <a:pt x="2644968" y="2558584"/>
                </a:lnTo>
                <a:lnTo>
                  <a:pt x="2600562" y="2564713"/>
                </a:lnTo>
                <a:lnTo>
                  <a:pt x="2555941" y="2569287"/>
                </a:lnTo>
                <a:lnTo>
                  <a:pt x="2511148" y="2572305"/>
                </a:lnTo>
                <a:lnTo>
                  <a:pt x="2466228" y="2573766"/>
                </a:lnTo>
                <a:lnTo>
                  <a:pt x="2421225" y="2573669"/>
                </a:lnTo>
                <a:lnTo>
                  <a:pt x="2376183" y="2572013"/>
                </a:lnTo>
                <a:lnTo>
                  <a:pt x="2331145" y="2568799"/>
                </a:lnTo>
                <a:lnTo>
                  <a:pt x="2286157" y="2564025"/>
                </a:lnTo>
                <a:lnTo>
                  <a:pt x="2241261" y="2557691"/>
                </a:lnTo>
                <a:lnTo>
                  <a:pt x="2196502" y="2549796"/>
                </a:lnTo>
                <a:lnTo>
                  <a:pt x="2151925" y="2540339"/>
                </a:lnTo>
                <a:lnTo>
                  <a:pt x="2107572" y="2529320"/>
                </a:lnTo>
                <a:lnTo>
                  <a:pt x="2063488" y="2516738"/>
                </a:lnTo>
                <a:lnTo>
                  <a:pt x="2019718" y="2502593"/>
                </a:lnTo>
                <a:lnTo>
                  <a:pt x="1976304" y="2486884"/>
                </a:lnTo>
                <a:lnTo>
                  <a:pt x="1933292" y="2469609"/>
                </a:lnTo>
                <a:lnTo>
                  <a:pt x="1890725" y="2450770"/>
                </a:lnTo>
                <a:lnTo>
                  <a:pt x="1848647" y="2430364"/>
                </a:lnTo>
                <a:lnTo>
                  <a:pt x="1807102" y="2408391"/>
                </a:lnTo>
                <a:lnTo>
                  <a:pt x="1766135" y="2384851"/>
                </a:lnTo>
                <a:lnTo>
                  <a:pt x="1725789" y="2359743"/>
                </a:lnTo>
                <a:lnTo>
                  <a:pt x="1686109" y="2333065"/>
                </a:lnTo>
                <a:lnTo>
                  <a:pt x="1647138" y="2304819"/>
                </a:lnTo>
                <a:lnTo>
                  <a:pt x="1608920" y="2275003"/>
                </a:lnTo>
                <a:lnTo>
                  <a:pt x="1571500" y="2243615"/>
                </a:lnTo>
                <a:lnTo>
                  <a:pt x="1534922" y="2210657"/>
                </a:lnTo>
                <a:lnTo>
                  <a:pt x="1498624" y="2177214"/>
                </a:lnTo>
                <a:lnTo>
                  <a:pt x="1461881" y="2144248"/>
                </a:lnTo>
                <a:lnTo>
                  <a:pt x="1424694" y="2111757"/>
                </a:lnTo>
                <a:lnTo>
                  <a:pt x="1387063" y="2079742"/>
                </a:lnTo>
                <a:lnTo>
                  <a:pt x="1348986" y="2048203"/>
                </a:lnTo>
                <a:lnTo>
                  <a:pt x="1310465" y="2017140"/>
                </a:lnTo>
                <a:lnTo>
                  <a:pt x="1271499" y="1986553"/>
                </a:lnTo>
                <a:lnTo>
                  <a:pt x="1232089" y="1956441"/>
                </a:lnTo>
                <a:lnTo>
                  <a:pt x="1192234" y="1926806"/>
                </a:lnTo>
                <a:lnTo>
                  <a:pt x="1151934" y="1897646"/>
                </a:lnTo>
                <a:lnTo>
                  <a:pt x="1111190" y="1868962"/>
                </a:lnTo>
                <a:lnTo>
                  <a:pt x="1070001" y="1840754"/>
                </a:lnTo>
                <a:lnTo>
                  <a:pt x="1028368" y="1813022"/>
                </a:lnTo>
                <a:lnTo>
                  <a:pt x="986290" y="1785766"/>
                </a:lnTo>
                <a:lnTo>
                  <a:pt x="943767" y="1758985"/>
                </a:lnTo>
                <a:lnTo>
                  <a:pt x="900800" y="1732681"/>
                </a:lnTo>
                <a:lnTo>
                  <a:pt x="857389" y="1706852"/>
                </a:lnTo>
                <a:lnTo>
                  <a:pt x="813533" y="1681499"/>
                </a:lnTo>
                <a:lnTo>
                  <a:pt x="769233" y="1656622"/>
                </a:lnTo>
                <a:lnTo>
                  <a:pt x="724488" y="1632221"/>
                </a:lnTo>
                <a:lnTo>
                  <a:pt x="679299" y="1608296"/>
                </a:lnTo>
                <a:lnTo>
                  <a:pt x="633666" y="1584846"/>
                </a:lnTo>
                <a:lnTo>
                  <a:pt x="587588" y="1561873"/>
                </a:lnTo>
                <a:lnTo>
                  <a:pt x="541066" y="1539375"/>
                </a:lnTo>
                <a:lnTo>
                  <a:pt x="494099" y="1517353"/>
                </a:lnTo>
                <a:lnTo>
                  <a:pt x="446688" y="1495807"/>
                </a:lnTo>
                <a:lnTo>
                  <a:pt x="398833" y="1474737"/>
                </a:lnTo>
                <a:lnTo>
                  <a:pt x="350534" y="1454143"/>
                </a:lnTo>
                <a:lnTo>
                  <a:pt x="301790" y="1434025"/>
                </a:lnTo>
                <a:lnTo>
                  <a:pt x="252602" y="1414382"/>
                </a:lnTo>
                <a:lnTo>
                  <a:pt x="202970" y="1395216"/>
                </a:lnTo>
                <a:lnTo>
                  <a:pt x="152894" y="1376525"/>
                </a:lnTo>
                <a:lnTo>
                  <a:pt x="102373" y="1358310"/>
                </a:lnTo>
                <a:lnTo>
                  <a:pt x="51408" y="1340571"/>
                </a:lnTo>
                <a:lnTo>
                  <a:pt x="0" y="1323308"/>
                </a:lnTo>
                <a:lnTo>
                  <a:pt x="50926" y="1303957"/>
                </a:lnTo>
                <a:lnTo>
                  <a:pt x="101328" y="1284116"/>
                </a:lnTo>
                <a:lnTo>
                  <a:pt x="151207" y="1263786"/>
                </a:lnTo>
                <a:lnTo>
                  <a:pt x="200561" y="1242966"/>
                </a:lnTo>
                <a:lnTo>
                  <a:pt x="249392" y="1221656"/>
                </a:lnTo>
                <a:lnTo>
                  <a:pt x="297698" y="1199857"/>
                </a:lnTo>
                <a:lnTo>
                  <a:pt x="345481" y="1177567"/>
                </a:lnTo>
                <a:lnTo>
                  <a:pt x="392740" y="1154789"/>
                </a:lnTo>
                <a:lnTo>
                  <a:pt x="439474" y="1131520"/>
                </a:lnTo>
                <a:lnTo>
                  <a:pt x="485685" y="1107763"/>
                </a:lnTo>
                <a:lnTo>
                  <a:pt x="531373" y="1083515"/>
                </a:lnTo>
                <a:lnTo>
                  <a:pt x="576536" y="1058778"/>
                </a:lnTo>
                <a:lnTo>
                  <a:pt x="621175" y="1033551"/>
                </a:lnTo>
                <a:lnTo>
                  <a:pt x="665291" y="1007835"/>
                </a:lnTo>
                <a:lnTo>
                  <a:pt x="708883" y="981630"/>
                </a:lnTo>
                <a:lnTo>
                  <a:pt x="751951" y="954935"/>
                </a:lnTo>
                <a:lnTo>
                  <a:pt x="794496" y="927750"/>
                </a:lnTo>
                <a:lnTo>
                  <a:pt x="836516" y="900076"/>
                </a:lnTo>
                <a:lnTo>
                  <a:pt x="878013" y="871913"/>
                </a:lnTo>
                <a:lnTo>
                  <a:pt x="918987" y="843260"/>
                </a:lnTo>
                <a:lnTo>
                  <a:pt x="959437" y="814118"/>
                </a:lnTo>
                <a:lnTo>
                  <a:pt x="999363" y="784487"/>
                </a:lnTo>
                <a:lnTo>
                  <a:pt x="1038765" y="754366"/>
                </a:lnTo>
                <a:lnTo>
                  <a:pt x="1077644" y="723756"/>
                </a:lnTo>
                <a:lnTo>
                  <a:pt x="1115999" y="692657"/>
                </a:lnTo>
                <a:lnTo>
                  <a:pt x="1153831" y="661068"/>
                </a:lnTo>
                <a:lnTo>
                  <a:pt x="1191139" y="628990"/>
                </a:lnTo>
                <a:lnTo>
                  <a:pt x="1227924" y="596423"/>
                </a:lnTo>
                <a:lnTo>
                  <a:pt x="1264185" y="563366"/>
                </a:lnTo>
                <a:lnTo>
                  <a:pt x="1299923" y="529821"/>
                </a:lnTo>
                <a:lnTo>
                  <a:pt x="1335137" y="495786"/>
                </a:lnTo>
                <a:lnTo>
                  <a:pt x="1369828" y="461262"/>
                </a:lnTo>
                <a:lnTo>
                  <a:pt x="1403995" y="426249"/>
                </a:lnTo>
                <a:lnTo>
                  <a:pt x="1437639" y="390747"/>
                </a:lnTo>
                <a:lnTo>
                  <a:pt x="1470630" y="356735"/>
                </a:lnTo>
                <a:lnTo>
                  <a:pt x="1504630" y="324266"/>
                </a:lnTo>
                <a:lnTo>
                  <a:pt x="1539594" y="293340"/>
                </a:lnTo>
                <a:lnTo>
                  <a:pt x="1575479" y="263960"/>
                </a:lnTo>
                <a:lnTo>
                  <a:pt x="1612240" y="236124"/>
                </a:lnTo>
                <a:lnTo>
                  <a:pt x="1649834" y="209835"/>
                </a:lnTo>
                <a:lnTo>
                  <a:pt x="1688217" y="185092"/>
                </a:lnTo>
                <a:lnTo>
                  <a:pt x="1727344" y="161896"/>
                </a:lnTo>
                <a:lnTo>
                  <a:pt x="1767171" y="140248"/>
                </a:lnTo>
                <a:lnTo>
                  <a:pt x="1807655" y="120149"/>
                </a:lnTo>
                <a:lnTo>
                  <a:pt x="1848750" y="101600"/>
                </a:lnTo>
                <a:lnTo>
                  <a:pt x="1890414" y="84600"/>
                </a:lnTo>
                <a:lnTo>
                  <a:pt x="1932602" y="69150"/>
                </a:lnTo>
                <a:lnTo>
                  <a:pt x="1975270" y="55253"/>
                </a:lnTo>
                <a:lnTo>
                  <a:pt x="2018374" y="42907"/>
                </a:lnTo>
                <a:lnTo>
                  <a:pt x="2061870" y="32114"/>
                </a:lnTo>
                <a:lnTo>
                  <a:pt x="2105714" y="22874"/>
                </a:lnTo>
                <a:lnTo>
                  <a:pt x="2149862" y="15188"/>
                </a:lnTo>
                <a:lnTo>
                  <a:pt x="2194269" y="9057"/>
                </a:lnTo>
                <a:lnTo>
                  <a:pt x="2238892" y="4482"/>
                </a:lnTo>
                <a:lnTo>
                  <a:pt x="2283686" y="1462"/>
                </a:lnTo>
                <a:lnTo>
                  <a:pt x="2328608" y="0"/>
                </a:lnTo>
                <a:lnTo>
                  <a:pt x="2373613" y="94"/>
                </a:lnTo>
                <a:lnTo>
                  <a:pt x="2418658" y="1747"/>
                </a:lnTo>
                <a:lnTo>
                  <a:pt x="2463698" y="4959"/>
                </a:lnTo>
                <a:lnTo>
                  <a:pt x="2508689" y="9730"/>
                </a:lnTo>
                <a:lnTo>
                  <a:pt x="2553588" y="16062"/>
                </a:lnTo>
                <a:lnTo>
                  <a:pt x="2598350" y="23954"/>
                </a:lnTo>
                <a:lnTo>
                  <a:pt x="2642930" y="33408"/>
                </a:lnTo>
                <a:lnTo>
                  <a:pt x="2687286" y="44424"/>
                </a:lnTo>
                <a:lnTo>
                  <a:pt x="2731372" y="57002"/>
                </a:lnTo>
                <a:lnTo>
                  <a:pt x="2775146" y="71145"/>
                </a:lnTo>
                <a:lnTo>
                  <a:pt x="2818562" y="86852"/>
                </a:lnTo>
                <a:lnTo>
                  <a:pt x="2861577" y="104123"/>
                </a:lnTo>
                <a:lnTo>
                  <a:pt x="2904147" y="122961"/>
                </a:lnTo>
                <a:lnTo>
                  <a:pt x="2946227" y="143364"/>
                </a:lnTo>
                <a:lnTo>
                  <a:pt x="2987774" y="165335"/>
                </a:lnTo>
                <a:lnTo>
                  <a:pt x="3028743" y="188873"/>
                </a:lnTo>
                <a:lnTo>
                  <a:pt x="3069091" y="213979"/>
                </a:lnTo>
                <a:lnTo>
                  <a:pt x="3108772" y="240655"/>
                </a:lnTo>
                <a:lnTo>
                  <a:pt x="3147745" y="268900"/>
                </a:lnTo>
                <a:lnTo>
                  <a:pt x="3185963" y="298716"/>
                </a:lnTo>
                <a:lnTo>
                  <a:pt x="3223384" y="330102"/>
                </a:lnTo>
                <a:lnTo>
                  <a:pt x="3259963" y="363061"/>
                </a:lnTo>
                <a:lnTo>
                  <a:pt x="3295351" y="397294"/>
                </a:lnTo>
                <a:lnTo>
                  <a:pt x="3329230" y="432474"/>
                </a:lnTo>
                <a:lnTo>
                  <a:pt x="3361596" y="468558"/>
                </a:lnTo>
                <a:lnTo>
                  <a:pt x="3392447" y="505501"/>
                </a:lnTo>
                <a:lnTo>
                  <a:pt x="3421780" y="543260"/>
                </a:lnTo>
                <a:lnTo>
                  <a:pt x="3449595" y="581790"/>
                </a:lnTo>
                <a:lnTo>
                  <a:pt x="3475887" y="621048"/>
                </a:lnTo>
                <a:lnTo>
                  <a:pt x="3500655" y="660989"/>
                </a:lnTo>
                <a:lnTo>
                  <a:pt x="3523896" y="701570"/>
                </a:lnTo>
                <a:lnTo>
                  <a:pt x="3545608" y="742747"/>
                </a:lnTo>
                <a:lnTo>
                  <a:pt x="3565788" y="784475"/>
                </a:lnTo>
                <a:lnTo>
                  <a:pt x="3584435" y="826710"/>
                </a:lnTo>
                <a:lnTo>
                  <a:pt x="3601546" y="869409"/>
                </a:lnTo>
                <a:lnTo>
                  <a:pt x="3617119" y="912528"/>
                </a:lnTo>
                <a:lnTo>
                  <a:pt x="3631150" y="956022"/>
                </a:lnTo>
                <a:lnTo>
                  <a:pt x="3643639" y="999847"/>
                </a:lnTo>
                <a:lnTo>
                  <a:pt x="3654582" y="1043961"/>
                </a:lnTo>
                <a:lnTo>
                  <a:pt x="3663977" y="1088317"/>
                </a:lnTo>
                <a:lnTo>
                  <a:pt x="3671822" y="1132874"/>
                </a:lnTo>
                <a:lnTo>
                  <a:pt x="3678114" y="1177586"/>
                </a:lnTo>
                <a:lnTo>
                  <a:pt x="3682851" y="1222410"/>
                </a:lnTo>
                <a:lnTo>
                  <a:pt x="3686032" y="1267301"/>
                </a:lnTo>
                <a:lnTo>
                  <a:pt x="3687652" y="1312216"/>
                </a:lnTo>
                <a:lnTo>
                  <a:pt x="3687711" y="1357110"/>
                </a:lnTo>
                <a:lnTo>
                  <a:pt x="3686205" y="1401940"/>
                </a:lnTo>
                <a:lnTo>
                  <a:pt x="3683132" y="1446662"/>
                </a:lnTo>
                <a:lnTo>
                  <a:pt x="3678491" y="1491231"/>
                </a:lnTo>
                <a:lnTo>
                  <a:pt x="3672278" y="1535604"/>
                </a:lnTo>
                <a:lnTo>
                  <a:pt x="3664492" y="1579737"/>
                </a:lnTo>
                <a:lnTo>
                  <a:pt x="3655129" y="1623585"/>
                </a:lnTo>
                <a:lnTo>
                  <a:pt x="3644188" y="1667105"/>
                </a:lnTo>
                <a:lnTo>
                  <a:pt x="3631666" y="1710253"/>
                </a:lnTo>
                <a:lnTo>
                  <a:pt x="3617561" y="1752984"/>
                </a:lnTo>
                <a:lnTo>
                  <a:pt x="3601870" y="1795256"/>
                </a:lnTo>
                <a:lnTo>
                  <a:pt x="3584592" y="1837022"/>
                </a:lnTo>
                <a:lnTo>
                  <a:pt x="3565723" y="1878241"/>
                </a:lnTo>
                <a:lnTo>
                  <a:pt x="3545262" y="1918867"/>
                </a:lnTo>
                <a:lnTo>
                  <a:pt x="3523206" y="1958857"/>
                </a:lnTo>
                <a:lnTo>
                  <a:pt x="3499553" y="1998167"/>
                </a:lnTo>
                <a:lnTo>
                  <a:pt x="3474300" y="2036752"/>
                </a:lnTo>
                <a:lnTo>
                  <a:pt x="3447445" y="2074569"/>
                </a:lnTo>
                <a:lnTo>
                  <a:pt x="3418985" y="2111574"/>
                </a:lnTo>
                <a:lnTo>
                  <a:pt x="3388919" y="2147722"/>
                </a:lnTo>
                <a:lnTo>
                  <a:pt x="3357244" y="2182971"/>
                </a:lnTo>
              </a:path>
            </a:pathLst>
          </a:custGeom>
          <a:ln w="25400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29"/>
          <p:cNvSpPr/>
          <p:nvPr/>
        </p:nvSpPr>
        <p:spPr>
          <a:xfrm>
            <a:off x="8881871" y="2500883"/>
            <a:ext cx="762000" cy="684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object 30"/>
          <p:cNvSpPr/>
          <p:nvPr/>
        </p:nvSpPr>
        <p:spPr>
          <a:xfrm>
            <a:off x="7882001" y="2643212"/>
            <a:ext cx="748322" cy="11812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31"/>
          <p:cNvSpPr/>
          <p:nvPr/>
        </p:nvSpPr>
        <p:spPr>
          <a:xfrm>
            <a:off x="9525001" y="4143755"/>
            <a:ext cx="990599" cy="76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32"/>
          <p:cNvSpPr/>
          <p:nvPr/>
        </p:nvSpPr>
        <p:spPr>
          <a:xfrm>
            <a:off x="9168383" y="5143500"/>
            <a:ext cx="723900" cy="5090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object 33"/>
          <p:cNvSpPr/>
          <p:nvPr/>
        </p:nvSpPr>
        <p:spPr>
          <a:xfrm>
            <a:off x="8596883" y="5071872"/>
            <a:ext cx="399288" cy="5623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object 34"/>
          <p:cNvSpPr/>
          <p:nvPr/>
        </p:nvSpPr>
        <p:spPr>
          <a:xfrm>
            <a:off x="8738617" y="4928615"/>
            <a:ext cx="400811" cy="5623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object 35"/>
          <p:cNvSpPr txBox="1"/>
          <p:nvPr/>
        </p:nvSpPr>
        <p:spPr>
          <a:xfrm>
            <a:off x="7363459" y="5171695"/>
            <a:ext cx="132207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Физическая</a:t>
            </a:r>
          </a:p>
          <a:p>
            <a:pPr algn="ctr">
              <a:lnSpc>
                <a:spcPct val="100000"/>
              </a:lnSpc>
            </a:pPr>
            <a:r>
              <a:rPr sz="1400" spc="-5" dirty="0">
                <a:latin typeface="Times New Roman"/>
                <a:cs typeface="Times New Roman"/>
              </a:rPr>
              <a:t>культура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спорт</a:t>
            </a:r>
          </a:p>
        </p:txBody>
      </p:sp>
      <p:sp>
        <p:nvSpPr>
          <p:cNvPr id="36" name="object 36"/>
          <p:cNvSpPr/>
          <p:nvPr/>
        </p:nvSpPr>
        <p:spPr>
          <a:xfrm>
            <a:off x="8453629" y="1499616"/>
            <a:ext cx="786765" cy="1071880"/>
          </a:xfrm>
          <a:custGeom>
            <a:avLst/>
            <a:gdLst/>
            <a:ahLst/>
            <a:cxnLst/>
            <a:rect l="l" t="t" r="r" b="b"/>
            <a:pathLst>
              <a:path w="786765" h="1071880">
                <a:moveTo>
                  <a:pt x="373379" y="0"/>
                </a:moveTo>
                <a:lnTo>
                  <a:pt x="0" y="0"/>
                </a:lnTo>
                <a:lnTo>
                  <a:pt x="413003" y="535686"/>
                </a:lnTo>
                <a:lnTo>
                  <a:pt x="0" y="1071372"/>
                </a:lnTo>
                <a:lnTo>
                  <a:pt x="373379" y="1071372"/>
                </a:lnTo>
                <a:lnTo>
                  <a:pt x="786383" y="535686"/>
                </a:lnTo>
                <a:lnTo>
                  <a:pt x="373379" y="0"/>
                </a:lnTo>
                <a:close/>
              </a:path>
            </a:pathLst>
          </a:custGeom>
          <a:solidFill>
            <a:srgbClr val="DE874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9296400" y="1600200"/>
            <a:ext cx="12192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70%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447800" y="76200"/>
            <a:ext cx="9371468" cy="830995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Структура расходов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бюджета </a:t>
            </a:r>
            <a:endParaRPr lang="ru-RU" sz="24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муниципального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образования Заокский район на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2025 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</a:t>
            </a:r>
          </a:p>
        </p:txBody>
      </p: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07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7" name="Рисунок 36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 txBox="1"/>
          <p:nvPr/>
        </p:nvSpPr>
        <p:spPr>
          <a:xfrm>
            <a:off x="9161689" y="1094478"/>
            <a:ext cx="1254125" cy="255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3075">
              <a:lnSpc>
                <a:spcPts val="1914"/>
              </a:lnSpc>
              <a:spcBef>
                <a:spcPts val="95"/>
              </a:spcBef>
            </a:pPr>
            <a:r>
              <a:rPr lang="ru-RU" sz="1600" b="1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Млн.руб</a:t>
            </a:r>
            <a:endParaRPr lang="ru-RU" sz="1600" b="1" spc="-5" dirty="0" smtClean="0">
              <a:solidFill>
                <a:srgbClr val="003366"/>
              </a:solidFill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752601" y="3200400"/>
            <a:ext cx="2042795" cy="393698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R="45720" algn="r">
              <a:spcBef>
                <a:spcPts val="910"/>
              </a:spcBef>
            </a:pPr>
            <a:r>
              <a:rPr spc="-25" dirty="0">
                <a:solidFill>
                  <a:srgbClr val="003366"/>
                </a:solidFill>
                <a:latin typeface="Times New Roman"/>
                <a:cs typeface="Times New Roman"/>
              </a:rPr>
              <a:t>Расходы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на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20</a:t>
            </a:r>
            <a:r>
              <a:rPr lang="ru-RU" dirty="0" smtClean="0">
                <a:solidFill>
                  <a:srgbClr val="003366"/>
                </a:solidFill>
                <a:latin typeface="Times New Roman"/>
                <a:cs typeface="Times New Roman"/>
              </a:rPr>
              <a:t>25</a:t>
            </a:r>
            <a:r>
              <a:rPr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35" dirty="0" err="1">
                <a:solidFill>
                  <a:srgbClr val="003366"/>
                </a:solidFill>
                <a:latin typeface="Times New Roman"/>
                <a:cs typeface="Times New Roman"/>
              </a:rPr>
              <a:t>год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808988" y="1071372"/>
            <a:ext cx="3099816" cy="182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52" name="Диаграмма 51"/>
          <p:cNvGraphicFramePr/>
          <p:nvPr/>
        </p:nvGraphicFramePr>
        <p:xfrm>
          <a:off x="4191000" y="914400"/>
          <a:ext cx="6096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1" name="Рисунок 50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1752600" y="228600"/>
            <a:ext cx="7316418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общегосударственные вопросы</a:t>
            </a: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469992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08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0" name="Рисунок 49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  <p:graphicFrame>
        <p:nvGraphicFramePr>
          <p:cNvPr id="56" name="Диаграмма 55"/>
          <p:cNvGraphicFramePr/>
          <p:nvPr/>
        </p:nvGraphicFramePr>
        <p:xfrm>
          <a:off x="533400" y="3657600"/>
          <a:ext cx="10972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9553574" y="1394798"/>
            <a:ext cx="10382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lang="ru-RU" sz="1600" spc="-5" dirty="0" err="1" smtClean="0">
                <a:solidFill>
                  <a:srgbClr val="003366"/>
                </a:solidFill>
                <a:latin typeface="Times New Roman"/>
                <a:cs typeface="Times New Roman"/>
              </a:rPr>
              <a:t>Млн</a:t>
            </a:r>
            <a:r>
              <a:rPr sz="1600" spc="-5" dirty="0" smtClean="0">
                <a:solidFill>
                  <a:srgbClr val="003366"/>
                </a:solidFill>
                <a:latin typeface="Times New Roman"/>
                <a:cs typeface="Times New Roman"/>
              </a:rPr>
              <a:t>.</a:t>
            </a:r>
            <a:r>
              <a:rPr sz="1600"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z="1600" spc="-20" dirty="0">
                <a:solidFill>
                  <a:srgbClr val="003366"/>
                </a:solidFill>
                <a:latin typeface="Times New Roman"/>
                <a:cs typeface="Times New Roman"/>
              </a:rPr>
              <a:t>руб.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22423" y="3624198"/>
            <a:ext cx="20015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5" dirty="0">
                <a:solidFill>
                  <a:srgbClr val="003366"/>
                </a:solidFill>
                <a:latin typeface="Times New Roman"/>
                <a:cs typeface="Times New Roman"/>
              </a:rPr>
              <a:t>Расходы </a:t>
            </a:r>
            <a:r>
              <a:rPr spc="-5" dirty="0">
                <a:solidFill>
                  <a:srgbClr val="003366"/>
                </a:solidFill>
                <a:latin typeface="Times New Roman"/>
                <a:cs typeface="Times New Roman"/>
              </a:rPr>
              <a:t>на </a:t>
            </a:r>
            <a:r>
              <a:rPr dirty="0">
                <a:solidFill>
                  <a:srgbClr val="003366"/>
                </a:solidFill>
                <a:latin typeface="Times New Roman"/>
                <a:cs typeface="Times New Roman"/>
              </a:rPr>
              <a:t>20</a:t>
            </a:r>
            <a:r>
              <a:rPr lang="ru-RU" dirty="0" smtClean="0">
                <a:solidFill>
                  <a:srgbClr val="003366"/>
                </a:solidFill>
                <a:latin typeface="Times New Roman"/>
                <a:cs typeface="Times New Roman"/>
              </a:rPr>
              <a:t>25</a:t>
            </a:r>
            <a:r>
              <a:rPr spc="-50" dirty="0" smtClean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spc="-35" dirty="0">
                <a:solidFill>
                  <a:srgbClr val="003366"/>
                </a:solidFill>
                <a:latin typeface="Times New Roman"/>
                <a:cs typeface="Times New Roman"/>
              </a:rPr>
              <a:t>год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38200" y="1066800"/>
            <a:ext cx="2348484" cy="2220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object 41"/>
          <p:cNvSpPr txBox="1"/>
          <p:nvPr/>
        </p:nvSpPr>
        <p:spPr>
          <a:xfrm>
            <a:off x="10014840" y="6420714"/>
            <a:ext cx="174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lang="ru-RU" sz="1000" spc="-5" dirty="0">
                <a:solidFill>
                  <a:srgbClr val="FFFFFF"/>
                </a:solidFill>
                <a:latin typeface="Verdana"/>
                <a:cs typeface="Verdana"/>
              </a:rPr>
              <a:t>18</a:t>
            </a:r>
            <a:endParaRPr sz="1000" dirty="0">
              <a:latin typeface="Verdana"/>
              <a:cs typeface="Verdana"/>
            </a:endParaRP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xmlns="" val="1777330322"/>
              </p:ext>
            </p:extLst>
          </p:nvPr>
        </p:nvGraphicFramePr>
        <p:xfrm>
          <a:off x="4038600" y="938490"/>
          <a:ext cx="5791200" cy="2795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object 22"/>
          <p:cNvSpPr txBox="1"/>
          <p:nvPr/>
        </p:nvSpPr>
        <p:spPr>
          <a:xfrm>
            <a:off x="8153400" y="1524000"/>
            <a:ext cx="114300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endParaRPr lang="ru-RU" dirty="0">
              <a:solidFill>
                <a:srgbClr val="003366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</a:pPr>
            <a:endParaRPr dirty="0">
              <a:latin typeface="Times New Roman"/>
              <a:cs typeface="Times New Roman"/>
            </a:endParaRP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CDEB89A5-AE78-40A4-8F5E-CAA3286DD0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1" y="2274"/>
            <a:ext cx="12192000" cy="10025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20F6320-8448-4FDA-A6B0-4F79A1CDF583}"/>
              </a:ext>
            </a:extLst>
          </p:cNvPr>
          <p:cNvSpPr txBox="1"/>
          <p:nvPr/>
        </p:nvSpPr>
        <p:spPr>
          <a:xfrm>
            <a:off x="3048000" y="228600"/>
            <a:ext cx="6234391" cy="461663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Расходы на национальную экономику</a:t>
            </a: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2A3BA901-5AAF-4BFE-9100-23B9C66E8B67}"/>
              </a:ext>
            </a:extLst>
          </p:cNvPr>
          <p:cNvCxnSpPr/>
          <p:nvPr/>
        </p:nvCxnSpPr>
        <p:spPr>
          <a:xfrm>
            <a:off x="11182121" y="209323"/>
            <a:ext cx="0" cy="5838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C80C966-EB75-45A8-AE34-BDCFF279BD4A}"/>
              </a:ext>
            </a:extLst>
          </p:cNvPr>
          <p:cNvSpPr txBox="1"/>
          <p:nvPr/>
        </p:nvSpPr>
        <p:spPr>
          <a:xfrm>
            <a:off x="11452061" y="301215"/>
            <a:ext cx="327326" cy="400108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9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7" name="Рисунок 26" descr="Герб МО Заокский район.pn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28600" y="76200"/>
            <a:ext cx="762000" cy="915940"/>
          </a:xfrm>
          <a:prstGeom prst="rect">
            <a:avLst/>
          </a:prstGeom>
        </p:spPr>
      </p:pic>
      <p:graphicFrame>
        <p:nvGraphicFramePr>
          <p:cNvPr id="35" name="Диаграмма 34"/>
          <p:cNvGraphicFramePr/>
          <p:nvPr/>
        </p:nvGraphicFramePr>
        <p:xfrm>
          <a:off x="533400" y="3657600"/>
          <a:ext cx="51816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graphicFrame>
        <p:nvGraphicFramePr>
          <p:cNvPr id="17" name="Диаграмма 16"/>
          <p:cNvGraphicFramePr/>
          <p:nvPr/>
        </p:nvGraphicFramePr>
        <p:xfrm>
          <a:off x="5562600" y="3505200"/>
          <a:ext cx="6477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6602</TotalTime>
  <Words>646</Words>
  <Application>Microsoft Office PowerPoint</Application>
  <PresentationFormat>Произвольный</PresentationFormat>
  <Paragraphs>186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Юлия</dc:creator>
  <cp:lastModifiedBy>Рыбачук</cp:lastModifiedBy>
  <cp:revision>443</cp:revision>
  <dcterms:created xsi:type="dcterms:W3CDTF">2019-11-18T12:07:23Z</dcterms:created>
  <dcterms:modified xsi:type="dcterms:W3CDTF">2024-11-21T08:29:03Z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2017-08-16T00:00:00Z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2019-11-18T00:00:00Z</vt:filetime>
  </property>
</Properties>
</file>