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73" r:id="rId5"/>
    <p:sldId id="274" r:id="rId6"/>
    <p:sldId id="275" r:id="rId7"/>
    <p:sldId id="262" r:id="rId8"/>
    <p:sldId id="263" r:id="rId9"/>
    <p:sldId id="264" r:id="rId10"/>
    <p:sldId id="261" r:id="rId11"/>
  </p:sldIdLst>
  <p:sldSz cx="9144000" cy="6858000" type="screen4x3"/>
  <p:notesSz cx="6796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1A7E6A-1E44-41E2-A764-1A16C5B2A332}" v="214" dt="2020-04-23T13:16:48.6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1"/>
          <p:cNvSpPr/>
          <p:nvPr/>
        </p:nvSpPr>
        <p:spPr>
          <a:xfrm>
            <a:off x="0" y="0"/>
            <a:ext cx="6796800" cy="992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42" name="PlaceHolder 2"/>
          <p:cNvSpPr>
            <a:spLocks noGrp="1"/>
          </p:cNvSpPr>
          <p:nvPr>
            <p:ph type="hdr"/>
          </p:nvPr>
        </p:nvSpPr>
        <p:spPr>
          <a:xfrm>
            <a:off x="0" y="-360"/>
            <a:ext cx="2946240" cy="4986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3849840" y="-360"/>
            <a:ext cx="2946240" cy="4986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ru-RU" sz="1200" b="0" strike="noStrike" spc="-1">
                <a:solidFill>
                  <a:srgbClr val="000000"/>
                </a:solidFill>
                <a:latin typeface="Arial"/>
              </a:rPr>
              <a:t>&lt;date/time&gt;</a:t>
            </a:r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4"/>
          <p:cNvSpPr>
            <a:spLocks noGrp="1" noRot="1" noChangeAspect="1"/>
          </p:cNvSpPr>
          <p:nvPr>
            <p:ph type="sldImg"/>
          </p:nvPr>
        </p:nvSpPr>
        <p:spPr>
          <a:xfrm>
            <a:off x="915840" y="744480"/>
            <a:ext cx="4967280" cy="3726000"/>
          </a:xfrm>
          <a:prstGeom prst="rect">
            <a:avLst/>
          </a:prstGeom>
        </p:spPr>
        <p:txBody>
          <a:bodyPr lIns="91800" rIns="91800"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200" b="0" strike="noStrike" spc="-1">
                <a:solidFill>
                  <a:srgbClr val="000000"/>
                </a:solidFill>
                <a:latin typeface="Calibri"/>
              </a:rPr>
              <a:t>Click to edit the notes format</a:t>
            </a:r>
          </a:p>
        </p:txBody>
      </p:sp>
      <p:sp>
        <p:nvSpPr>
          <p:cNvPr id="46" name="PlaceHolder 6"/>
          <p:cNvSpPr>
            <a:spLocks noGrp="1"/>
          </p:cNvSpPr>
          <p:nvPr>
            <p:ph type="ftr"/>
          </p:nvPr>
        </p:nvSpPr>
        <p:spPr>
          <a:xfrm>
            <a:off x="0" y="9427680"/>
            <a:ext cx="2946240" cy="49860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sldNum"/>
          </p:nvPr>
        </p:nvSpPr>
        <p:spPr>
          <a:xfrm>
            <a:off x="3849840" y="9427680"/>
            <a:ext cx="2946240" cy="49860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r"/>
            <a:fld id="{0C82255C-B694-4867-97C5-671F53AE550B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19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ustomShape 1"/>
          <p:cNvSpPr/>
          <p:nvPr/>
        </p:nvSpPr>
        <p:spPr>
          <a:xfrm>
            <a:off x="5622840" y="6456240"/>
            <a:ext cx="4303800" cy="3398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/>
            <a:fld id="{FCC2BF2C-519F-4296-A9A2-01F885C8A441}" type="slidenum">
              <a:rPr lang="ru-RU" sz="1200" b="1" strike="noStrike" spc="-1">
                <a:solidFill>
                  <a:srgbClr val="000000"/>
                </a:solidFill>
                <a:latin typeface="Arial"/>
                <a:ea typeface="Arial"/>
              </a:rPr>
              <a:t>1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3267075" y="509588"/>
            <a:ext cx="3398838" cy="2549525"/>
          </a:xfrm>
          <a:prstGeom prst="rect">
            <a:avLst/>
          </a:prstGeom>
        </p:spPr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992160" y="3228840"/>
            <a:ext cx="7943760" cy="305928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7017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stomShape 1"/>
          <p:cNvSpPr/>
          <p:nvPr/>
        </p:nvSpPr>
        <p:spPr>
          <a:xfrm>
            <a:off x="3849840" y="9428040"/>
            <a:ext cx="2946240" cy="49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06975A58-5135-40E2-A7CA-32274A1D2184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10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E04B299C-7A80-40DA-8783-EED0514F045A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10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CustomShape 3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8600" tIns="69480" rIns="138600" bIns="69480" anchor="b">
            <a:noAutofit/>
          </a:bodyPr>
          <a:lstStyle/>
          <a:p>
            <a:pPr algn="r">
              <a:lnSpc>
                <a:spcPct val="100000"/>
              </a:lnSpc>
            </a:pPr>
            <a:fld id="{70B5C42B-3BF4-4303-811C-936EB7F42901}" type="slidenum">
              <a:rPr lang="ru-RU" sz="1800" b="1" strike="noStrike" spc="-1">
                <a:solidFill>
                  <a:srgbClr val="000000"/>
                </a:solidFill>
                <a:latin typeface="Calibri"/>
              </a:rPr>
              <a:t>10</a:t>
            </a:fld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CustomShape 4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EA723978-AF1B-4183-A6A9-03E13AD25D37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10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CustomShape 5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28E5A49-CD73-4E1F-8932-550BAD338F55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10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PlaceHolder 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</p:spPr>
      </p:sp>
      <p:sp>
        <p:nvSpPr>
          <p:cNvPr id="256" name="PlaceHolder 7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492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CustomShape 1"/>
          <p:cNvSpPr/>
          <p:nvPr/>
        </p:nvSpPr>
        <p:spPr>
          <a:xfrm>
            <a:off x="3849840" y="9428040"/>
            <a:ext cx="2946240" cy="49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0F19E664-D7EE-4B4A-B9EB-A71C624E5910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2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CustomShape 2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5B6511D6-7D5B-4AC8-9416-2CC1A59E3196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2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CustomShape 3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8600" tIns="69480" rIns="138600" bIns="69480" anchor="b">
            <a:noAutofit/>
          </a:bodyPr>
          <a:lstStyle/>
          <a:p>
            <a:pPr algn="r">
              <a:lnSpc>
                <a:spcPct val="100000"/>
              </a:lnSpc>
            </a:pPr>
            <a:fld id="{12298C71-DA5F-4BFC-BF1D-32DC4354DDC0}" type="slidenum">
              <a:rPr lang="ru-RU" sz="1800" b="1" strike="noStrike" spc="-1">
                <a:solidFill>
                  <a:srgbClr val="000000"/>
                </a:solidFill>
                <a:latin typeface="Calibri"/>
              </a:rPr>
              <a:t>2</a:t>
            </a:fld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CustomShape 4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5DA599BA-5C5F-4FBA-AE83-8BFB7F5FE622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2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CustomShape 5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F1F4DB4-BC3D-4F8C-AC46-42A127ECBE78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2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PlaceHolder 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</p:spPr>
      </p:sp>
      <p:sp>
        <p:nvSpPr>
          <p:cNvPr id="228" name="PlaceHolder 7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7441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3849840" y="9428040"/>
            <a:ext cx="2946240" cy="49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38ED4B1-BE1E-4991-88C4-B49A1BCD0D88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3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46838D3-C29D-410E-A232-02F28F7352E1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3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CustomShape 3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8600" tIns="69480" rIns="138600" bIns="69480" anchor="b">
            <a:noAutofit/>
          </a:bodyPr>
          <a:lstStyle/>
          <a:p>
            <a:pPr algn="r">
              <a:lnSpc>
                <a:spcPct val="100000"/>
              </a:lnSpc>
            </a:pPr>
            <a:fld id="{75799C78-E5C5-4252-A602-C3710E17C909}" type="slidenum">
              <a:rPr lang="ru-RU" sz="1800" b="1" strike="noStrike" spc="-1">
                <a:solidFill>
                  <a:srgbClr val="000000"/>
                </a:solidFill>
                <a:latin typeface="Calibri"/>
              </a:rPr>
              <a:t>3</a:t>
            </a:fld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CustomShape 4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F0BC7FC-7E73-4D6D-A5A2-E03C8FA5CE9C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3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CustomShape 5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EB7BB51F-ACD6-4B99-8AF6-9D1B58F28314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3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</p:spPr>
      </p:sp>
      <p:sp>
        <p:nvSpPr>
          <p:cNvPr id="235" name="PlaceHolder 7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0811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3849840" y="9428040"/>
            <a:ext cx="2946240" cy="49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38ED4B1-BE1E-4991-88C4-B49A1BCD0D88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4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46838D3-C29D-410E-A232-02F28F7352E1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4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CustomShape 3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8600" tIns="69480" rIns="138600" bIns="69480" anchor="b">
            <a:noAutofit/>
          </a:bodyPr>
          <a:lstStyle/>
          <a:p>
            <a:pPr algn="r">
              <a:lnSpc>
                <a:spcPct val="100000"/>
              </a:lnSpc>
            </a:pPr>
            <a:fld id="{75799C78-E5C5-4252-A602-C3710E17C909}" type="slidenum">
              <a:rPr lang="ru-RU" sz="1800" b="1" strike="noStrike" spc="-1">
                <a:solidFill>
                  <a:srgbClr val="000000"/>
                </a:solidFill>
                <a:latin typeface="Calibri"/>
              </a:rPr>
              <a:t>4</a:t>
            </a:fld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CustomShape 4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F0BC7FC-7E73-4D6D-A5A2-E03C8FA5CE9C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4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CustomShape 5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EB7BB51F-ACD6-4B99-8AF6-9D1B58F28314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4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</p:spPr>
      </p:sp>
      <p:sp>
        <p:nvSpPr>
          <p:cNvPr id="235" name="PlaceHolder 7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3518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3849840" y="9428040"/>
            <a:ext cx="2946240" cy="49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38ED4B1-BE1E-4991-88C4-B49A1BCD0D88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5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46838D3-C29D-410E-A232-02F28F7352E1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5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CustomShape 3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8600" tIns="69480" rIns="138600" bIns="69480" anchor="b">
            <a:noAutofit/>
          </a:bodyPr>
          <a:lstStyle/>
          <a:p>
            <a:pPr algn="r">
              <a:lnSpc>
                <a:spcPct val="100000"/>
              </a:lnSpc>
            </a:pPr>
            <a:fld id="{75799C78-E5C5-4252-A602-C3710E17C909}" type="slidenum">
              <a:rPr lang="ru-RU" sz="1800" b="1" strike="noStrike" spc="-1">
                <a:solidFill>
                  <a:srgbClr val="000000"/>
                </a:solidFill>
                <a:latin typeface="Calibri"/>
              </a:rPr>
              <a:t>5</a:t>
            </a:fld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CustomShape 4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F0BC7FC-7E73-4D6D-A5A2-E03C8FA5CE9C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5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CustomShape 5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EB7BB51F-ACD6-4B99-8AF6-9D1B58F28314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5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</p:spPr>
      </p:sp>
      <p:sp>
        <p:nvSpPr>
          <p:cNvPr id="235" name="PlaceHolder 7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0571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3849840" y="9428040"/>
            <a:ext cx="2946240" cy="49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38ED4B1-BE1E-4991-88C4-B49A1BCD0D88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6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46838D3-C29D-410E-A232-02F28F7352E1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6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CustomShape 3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8600" tIns="69480" rIns="138600" bIns="69480" anchor="b">
            <a:noAutofit/>
          </a:bodyPr>
          <a:lstStyle/>
          <a:p>
            <a:pPr algn="r">
              <a:lnSpc>
                <a:spcPct val="100000"/>
              </a:lnSpc>
            </a:pPr>
            <a:fld id="{75799C78-E5C5-4252-A602-C3710E17C909}" type="slidenum">
              <a:rPr lang="ru-RU" sz="1800" b="1" strike="noStrike" spc="-1">
                <a:solidFill>
                  <a:srgbClr val="000000"/>
                </a:solidFill>
                <a:latin typeface="Calibri"/>
              </a:rPr>
              <a:t>6</a:t>
            </a:fld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CustomShape 4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F0BC7FC-7E73-4D6D-A5A2-E03C8FA5CE9C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6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CustomShape 5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EB7BB51F-ACD6-4B99-8AF6-9D1B58F28314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6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</p:spPr>
      </p:sp>
      <p:sp>
        <p:nvSpPr>
          <p:cNvPr id="235" name="PlaceHolder 7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4219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CustomShape 1"/>
          <p:cNvSpPr/>
          <p:nvPr/>
        </p:nvSpPr>
        <p:spPr>
          <a:xfrm>
            <a:off x="3849840" y="9428040"/>
            <a:ext cx="2946240" cy="49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4612E651-C3F4-48EF-9A28-35903FE55F6E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7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CustomShape 2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ED5EFC3A-3072-467A-8715-B98730DDD780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7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CustomShape 3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8600" tIns="69480" rIns="138600" bIns="69480" anchor="b">
            <a:noAutofit/>
          </a:bodyPr>
          <a:lstStyle/>
          <a:p>
            <a:pPr algn="r">
              <a:lnSpc>
                <a:spcPct val="100000"/>
              </a:lnSpc>
            </a:pPr>
            <a:fld id="{581B9639-698F-404B-8877-47C084752DAB}" type="slidenum">
              <a:rPr lang="ru-RU" sz="1800" b="1" strike="noStrike" spc="-1">
                <a:solidFill>
                  <a:srgbClr val="000000"/>
                </a:solidFill>
                <a:latin typeface="Calibri"/>
              </a:rPr>
              <a:t>7</a:t>
            </a:fld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CustomShape 4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193FCBDC-6F7C-4A13-A416-C0B72E9BA8A8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7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CustomShape 5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548C127-3C30-4E83-A8B1-6FC035DD47E0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7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PlaceHolder 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</p:spPr>
      </p:sp>
      <p:sp>
        <p:nvSpPr>
          <p:cNvPr id="263" name="PlaceHolder 7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6555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CustomShape 1"/>
          <p:cNvSpPr/>
          <p:nvPr/>
        </p:nvSpPr>
        <p:spPr>
          <a:xfrm>
            <a:off x="3849840" y="9428040"/>
            <a:ext cx="2946240" cy="49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310202D9-95FB-438C-AE7B-36D56A6E7F76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8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CustomShape 2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ED1CF598-13D7-4146-BB83-A6DCF3015A70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8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CustomShape 3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8600" tIns="69480" rIns="138600" bIns="69480" anchor="b">
            <a:noAutofit/>
          </a:bodyPr>
          <a:lstStyle/>
          <a:p>
            <a:pPr algn="r">
              <a:lnSpc>
                <a:spcPct val="100000"/>
              </a:lnSpc>
            </a:pPr>
            <a:fld id="{CC89A26E-BA59-4D68-83C7-D9CDAF7F72E3}" type="slidenum">
              <a:rPr lang="ru-RU" sz="1800" b="1" strike="noStrike" spc="-1">
                <a:solidFill>
                  <a:srgbClr val="000000"/>
                </a:solidFill>
                <a:latin typeface="Calibri"/>
              </a:rPr>
              <a:t>8</a:t>
            </a:fld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CustomShape 4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E197D5B-043F-47EB-9480-8CA9793A0135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8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CustomShape 5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4633392A-5B1D-428C-B2B0-D1A817FC8092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8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PlaceHolder 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</p:spPr>
      </p:sp>
      <p:sp>
        <p:nvSpPr>
          <p:cNvPr id="270" name="PlaceHolder 7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1695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CustomShape 1"/>
          <p:cNvSpPr/>
          <p:nvPr/>
        </p:nvSpPr>
        <p:spPr>
          <a:xfrm>
            <a:off x="3849840" y="9428040"/>
            <a:ext cx="2946240" cy="498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F1EFDB97-8545-49BA-9343-688221BB353B}" type="slidenum">
              <a:rPr lang="ru-RU" sz="1200" b="0" strike="noStrike" spc="-1">
                <a:solidFill>
                  <a:srgbClr val="000000"/>
                </a:solidFill>
                <a:latin typeface="Arial"/>
              </a:rPr>
              <a:t>9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CustomShape 2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B32ECE4E-E151-4A9B-B166-AF05B90CD268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9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CustomShape 3"/>
          <p:cNvSpPr/>
          <p:nvPr/>
        </p:nvSpPr>
        <p:spPr>
          <a:xfrm>
            <a:off x="3849840" y="9428040"/>
            <a:ext cx="29462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8600" tIns="69480" rIns="138600" bIns="69480" anchor="b">
            <a:noAutofit/>
          </a:bodyPr>
          <a:lstStyle/>
          <a:p>
            <a:pPr algn="r">
              <a:lnSpc>
                <a:spcPct val="100000"/>
              </a:lnSpc>
            </a:pPr>
            <a:fld id="{55DD73AA-06F5-4296-9F53-4C15D6E8CF53}" type="slidenum">
              <a:rPr lang="ru-RU" sz="1800" b="1" strike="noStrike" spc="-1">
                <a:solidFill>
                  <a:srgbClr val="000000"/>
                </a:solidFill>
                <a:latin typeface="Calibri"/>
              </a:rPr>
              <a:t>9</a:t>
            </a:fld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CustomShape 4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192D0E0A-12DC-45A9-8B95-54F443842042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9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CustomShape 5"/>
          <p:cNvSpPr/>
          <p:nvPr/>
        </p:nvSpPr>
        <p:spPr>
          <a:xfrm>
            <a:off x="3848040" y="9428040"/>
            <a:ext cx="2948040" cy="49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C04D8E6-F91F-41BB-AF66-7352EE818BF4}" type="slidenum">
              <a:rPr lang="ru-RU" sz="1200" b="1" strike="noStrike" spc="-1">
                <a:solidFill>
                  <a:srgbClr val="000000"/>
                </a:solidFill>
                <a:latin typeface="Arial"/>
              </a:rPr>
              <a:t>9</a:t>
            </a:fld>
            <a:endParaRPr lang="en-US" sz="12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PlaceHolder 6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</p:spPr>
      </p:sp>
      <p:sp>
        <p:nvSpPr>
          <p:cNvPr id="277" name="PlaceHolder 7"/>
          <p:cNvSpPr>
            <a:spLocks noGrp="1"/>
          </p:cNvSpPr>
          <p:nvPr>
            <p:ph type="body"/>
          </p:nvPr>
        </p:nvSpPr>
        <p:spPr>
          <a:xfrm>
            <a:off x="679320" y="4719600"/>
            <a:ext cx="5438880" cy="4464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8311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320"/>
            <a:ext cx="8229600" cy="5299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742680" lvl="1" indent="-28548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6840" y="6246360"/>
            <a:ext cx="2133720" cy="476280"/>
          </a:xfrm>
          <a:prstGeom prst="rect">
            <a:avLst/>
          </a:prstGeom>
        </p:spPr>
        <p:txBody>
          <a:bodyPr>
            <a:noAutofit/>
          </a:bodyPr>
          <a:lstStyle/>
          <a:p>
            <a:fld id="{D1460C7D-27D1-4047-8A70-875ADC9B87B2}" type="datetime">
              <a:rPr lang="ru-RU" sz="1400" b="0" strike="noStrike" spc="-1">
                <a:solidFill>
                  <a:srgbClr val="000000"/>
                </a:solidFill>
                <a:latin typeface="Arial"/>
              </a:rPr>
              <a:t>09.06.2025</a:t>
            </a:fld>
            <a:endParaRPr lang="en-US" sz="14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246360"/>
            <a:ext cx="2895840" cy="47628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US" sz="1800" b="1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2720" y="6246360"/>
            <a:ext cx="2133720" cy="4762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fld id="{E14F0552-75B5-421F-B300-40BBC4FAFBD2}" type="slidenum">
              <a:rPr lang="ru-RU" sz="14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400" b="1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3.jpeg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4.jpeg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jpeg"/><Relationship Id="rId18" Type="http://schemas.openxmlformats.org/officeDocument/2006/relationships/image" Target="../media/image28.emf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22.jpeg"/><Relationship Id="rId17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6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11" Type="http://schemas.openxmlformats.org/officeDocument/2006/relationships/image" Target="../media/image21.jpe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25.png"/><Relationship Id="rId10" Type="http://schemas.openxmlformats.org/officeDocument/2006/relationships/image" Target="../media/image20.jpeg"/><Relationship Id="rId19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-26109" y="32892"/>
            <a:ext cx="9145440" cy="68580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100000">
                <a:srgbClr val="003399"/>
              </a:gs>
            </a:gsLst>
            <a:lin ang="5400000"/>
          </a:gra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" name="CustomShape 2"/>
          <p:cNvSpPr/>
          <p:nvPr/>
        </p:nvSpPr>
        <p:spPr>
          <a:xfrm>
            <a:off x="1073821" y="887714"/>
            <a:ext cx="7261618" cy="1278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9040" tIns="29520" rIns="59040" bIns="29520">
            <a:noAutofit/>
          </a:bodyPr>
          <a:lstStyle/>
          <a:p>
            <a:pPr marL="412560" indent="-412560" algn="ctr"/>
            <a:r>
              <a:rPr lang="ru-RU" sz="3200" b="1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безопасности на водных объектах </a:t>
            </a:r>
            <a:r>
              <a:rPr lang="ru-RU" sz="3200" b="1" strike="noStrike" spc="-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период</a:t>
            </a:r>
            <a:endParaRPr lang="en-US" sz="3200" b="1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" y="32892"/>
            <a:ext cx="1117050" cy="1117600"/>
          </a:xfrm>
          <a:prstGeom prst="rect">
            <a:avLst/>
          </a:prstGeom>
        </p:spPr>
      </p:pic>
      <p:sp>
        <p:nvSpPr>
          <p:cNvPr id="2" name="AutoShape 2" descr="https://dussh8tambov.68edu.ru/wp-content/uploads/2020/08/hello_html_m32e2dab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1560" y="1896944"/>
            <a:ext cx="6938410" cy="46877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0"/>
            <a:ext cx="1371600" cy="1371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79262" y="1263533"/>
            <a:ext cx="8620298" cy="45553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0" name="Picture 4"/>
          <p:cNvPicPr/>
          <p:nvPr/>
        </p:nvPicPr>
        <p:blipFill>
          <a:blip r:embed="rId3"/>
          <a:stretch/>
        </p:blipFill>
        <p:spPr>
          <a:xfrm>
            <a:off x="-15840" y="-19080"/>
            <a:ext cx="9159840" cy="838080"/>
          </a:xfrm>
          <a:prstGeom prst="rect">
            <a:avLst/>
          </a:prstGeom>
          <a:ln>
            <a:noFill/>
          </a:ln>
        </p:spPr>
      </p:pic>
      <p:sp>
        <p:nvSpPr>
          <p:cNvPr id="85" name="CustomShape 3"/>
          <p:cNvSpPr/>
          <p:nvPr/>
        </p:nvSpPr>
        <p:spPr>
          <a:xfrm>
            <a:off x="507076" y="1611949"/>
            <a:ext cx="8212975" cy="33261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000" b="1" i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Соблюдение правил безопасности на воде в купальный сезон – залог сохранения здоровья </a:t>
            </a:r>
            <a:endParaRPr lang="en-US" sz="3000" b="1" strike="noStrike" spc="-1" dirty="0">
              <a:solidFill>
                <a:srgbClr val="000000"/>
              </a:solidFill>
              <a:latin typeface="Arial"/>
            </a:endParaRPr>
          </a:p>
          <a:p>
            <a:pPr algn="ctr"/>
            <a:r>
              <a:rPr lang="ru-RU" sz="3000" b="1" i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и спасения жизни многих людей. </a:t>
            </a:r>
            <a:endParaRPr lang="ru-RU" sz="3000" b="1" i="1" strike="noStrike" spc="-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endParaRPr lang="ru-RU" sz="3000" b="1" i="1" spc="-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3000" b="1" i="1" spc="-1" dirty="0" smtClean="0">
                <a:latin typeface="Times New Roman"/>
                <a:ea typeface="Times New Roman"/>
              </a:rPr>
              <a:t>Поэтому</a:t>
            </a:r>
            <a:r>
              <a:rPr lang="ru-RU" sz="3000" b="1" i="1" spc="-1" dirty="0">
                <a:latin typeface="Times New Roman"/>
                <a:ea typeface="Times New Roman"/>
              </a:rPr>
              <a:t>, находясь у воды, никогда нельзя забывать о собственной безопасности. Более того, надо быть готовым помочь другому</a:t>
            </a:r>
            <a:r>
              <a:rPr lang="ru-RU" sz="3000" b="1" i="1" spc="-1" dirty="0" smtClean="0">
                <a:latin typeface="Times New Roman"/>
                <a:ea typeface="Times New Roman"/>
              </a:rPr>
              <a:t>.</a:t>
            </a:r>
            <a:endParaRPr lang="en-US" sz="3000" b="1" spc="-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840" y="-19080"/>
            <a:ext cx="1117050" cy="1117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130" y="0"/>
            <a:ext cx="1063869" cy="1063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4"/>
          <p:cNvPicPr/>
          <p:nvPr/>
        </p:nvPicPr>
        <p:blipFill>
          <a:blip r:embed="rId3"/>
          <a:stretch/>
        </p:blipFill>
        <p:spPr>
          <a:xfrm>
            <a:off x="-15840" y="-19080"/>
            <a:ext cx="9159840" cy="838080"/>
          </a:xfrm>
          <a:prstGeom prst="rect">
            <a:avLst/>
          </a:prstGeom>
          <a:ln>
            <a:noFill/>
          </a:ln>
        </p:spPr>
      </p:pic>
      <p:sp>
        <p:nvSpPr>
          <p:cNvPr id="53" name="CustomShape 1"/>
          <p:cNvSpPr/>
          <p:nvPr/>
        </p:nvSpPr>
        <p:spPr>
          <a:xfrm>
            <a:off x="876240" y="162000"/>
            <a:ext cx="7391520" cy="47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i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ПОМНИТЕ!</a:t>
            </a:r>
            <a:endParaRPr lang="en-US" sz="2500" b="1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CustomShape 2"/>
          <p:cNvSpPr/>
          <p:nvPr/>
        </p:nvSpPr>
        <p:spPr>
          <a:xfrm>
            <a:off x="685800" y="1000080"/>
            <a:ext cx="7848720" cy="39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Только неукоснительное соблюдение </a:t>
            </a: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5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правил безопасности на воде </a:t>
            </a: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5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может предупредить беду!</a:t>
            </a: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500" b="1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275" y="-58020"/>
            <a:ext cx="1117050" cy="1117600"/>
          </a:xfrm>
          <a:prstGeom prst="rect">
            <a:avLst/>
          </a:prstGeom>
        </p:spPr>
      </p:pic>
      <p:pic>
        <p:nvPicPr>
          <p:cNvPr id="1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46"/>
          <a:stretch>
            <a:fillRect/>
          </a:stretch>
        </p:blipFill>
        <p:spPr bwMode="auto">
          <a:xfrm>
            <a:off x="76350" y="2430360"/>
            <a:ext cx="3006725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9"/>
          <a:stretch>
            <a:fillRect/>
          </a:stretch>
        </p:blipFill>
        <p:spPr bwMode="auto">
          <a:xfrm>
            <a:off x="3198028" y="2758731"/>
            <a:ext cx="2824264" cy="374063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292" y="2418800"/>
            <a:ext cx="2968595" cy="22218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0"/>
            <a:ext cx="13716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940233" y="1815435"/>
            <a:ext cx="5043567" cy="453874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2" name="Picture 4"/>
          <p:cNvPicPr/>
          <p:nvPr/>
        </p:nvPicPr>
        <p:blipFill>
          <a:blip r:embed="rId3"/>
          <a:stretch/>
        </p:blipFill>
        <p:spPr>
          <a:xfrm>
            <a:off x="-15840" y="-19080"/>
            <a:ext cx="9159840" cy="838080"/>
          </a:xfrm>
          <a:prstGeom prst="rect">
            <a:avLst/>
          </a:prstGeom>
          <a:ln>
            <a:noFill/>
          </a:ln>
        </p:spPr>
      </p:pic>
      <p:sp>
        <p:nvSpPr>
          <p:cNvPr id="67" name="CustomShape 3"/>
          <p:cNvSpPr/>
          <p:nvPr/>
        </p:nvSpPr>
        <p:spPr>
          <a:xfrm>
            <a:off x="144360" y="860746"/>
            <a:ext cx="8839440" cy="8639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i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Необходимо соблюдать следующие основные правила безопасности на водных объектах в летний период</a:t>
            </a:r>
            <a:r>
              <a:rPr lang="ru-RU" sz="2500" b="1" i="1" strike="noStrike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lang="en-US" sz="2500" b="1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080"/>
            <a:ext cx="1117050" cy="1117600"/>
          </a:xfrm>
          <a:prstGeom prst="rect">
            <a:avLst/>
          </a:prstGeom>
        </p:spPr>
      </p:pic>
      <p:pic>
        <p:nvPicPr>
          <p:cNvPr id="33798" name="Picture 6" descr="https://cf.ppt-online.org/files/slide/g/g02e3fdUI5FKPmpEGYjZ1sSCivBJ8DkcLQoOTM/slide-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32" b="7303"/>
          <a:stretch/>
        </p:blipFill>
        <p:spPr bwMode="auto">
          <a:xfrm>
            <a:off x="144360" y="2261222"/>
            <a:ext cx="3599679" cy="312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екст 12"/>
          <p:cNvSpPr>
            <a:spLocks noGrp="1"/>
          </p:cNvSpPr>
          <p:nvPr>
            <p:ph type="body"/>
          </p:nvPr>
        </p:nvSpPr>
        <p:spPr>
          <a:xfrm>
            <a:off x="4134453" y="2151206"/>
            <a:ext cx="4655126" cy="4016838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1800"/>
              </a:spcBef>
            </a:pPr>
            <a:r>
              <a:rPr lang="ru-RU" sz="2400" spc="-1" dirty="0">
                <a:solidFill>
                  <a:srgbClr val="000000"/>
                </a:solidFill>
                <a:latin typeface="Times New Roman"/>
                <a:ea typeface="Times New Roman"/>
              </a:rPr>
              <a:t>купание разрешается в специально отведенных для этого местах (пляжи)</a:t>
            </a:r>
          </a:p>
          <a:p>
            <a:pPr>
              <a:spcBef>
                <a:spcPts val="1800"/>
              </a:spcBef>
            </a:pPr>
            <a:r>
              <a:rPr lang="ru-RU" sz="2400" spc="-1" dirty="0">
                <a:solidFill>
                  <a:srgbClr val="000000"/>
                </a:solidFill>
                <a:latin typeface="Times New Roman"/>
                <a:ea typeface="Times New Roman"/>
              </a:rPr>
              <a:t>во время купания не заплывайте за буйки</a:t>
            </a:r>
            <a:endParaRPr lang="en-US" sz="2400" b="1" spc="-1" dirty="0">
              <a:solidFill>
                <a:srgbClr val="000000"/>
              </a:solidFill>
            </a:endParaRPr>
          </a:p>
          <a:p>
            <a:pPr>
              <a:spcBef>
                <a:spcPts val="1800"/>
              </a:spcBef>
            </a:pPr>
            <a:r>
              <a:rPr lang="ru-RU" sz="2400" spc="-1" dirty="0">
                <a:solidFill>
                  <a:srgbClr val="000000"/>
                </a:solidFill>
                <a:latin typeface="Times New Roman"/>
                <a:ea typeface="Times New Roman"/>
              </a:rPr>
              <a:t>не купайтесь в незнакомых местах! Ведь там могут скрываться опасности: неравномерное дно, водовороты, водоросли и т.п.</a:t>
            </a:r>
          </a:p>
          <a:p>
            <a:pPr>
              <a:spcBef>
                <a:spcPts val="1800"/>
              </a:spcBef>
            </a:pPr>
            <a:r>
              <a:rPr lang="ru-RU" sz="2400" spc="-1" dirty="0">
                <a:solidFill>
                  <a:srgbClr val="000000"/>
                </a:solidFill>
                <a:latin typeface="Times New Roman"/>
                <a:ea typeface="Times New Roman"/>
              </a:rPr>
              <a:t>не следует входить или прыгать в воду после длительного пребывания на солнце, так как при охлаждении в воде наступает сокращение мышц, что может привести к остановке сердца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414" y="0"/>
            <a:ext cx="1160585" cy="116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940233" y="1720735"/>
            <a:ext cx="5043567" cy="47715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2" name="Picture 4"/>
          <p:cNvPicPr/>
          <p:nvPr/>
        </p:nvPicPr>
        <p:blipFill>
          <a:blip r:embed="rId3"/>
          <a:stretch/>
        </p:blipFill>
        <p:spPr>
          <a:xfrm>
            <a:off x="-15840" y="-19080"/>
            <a:ext cx="9159840" cy="838080"/>
          </a:xfrm>
          <a:prstGeom prst="rect">
            <a:avLst/>
          </a:prstGeom>
          <a:ln>
            <a:noFill/>
          </a:ln>
        </p:spPr>
      </p:pic>
      <p:sp>
        <p:nvSpPr>
          <p:cNvPr id="67" name="CustomShape 3"/>
          <p:cNvSpPr/>
          <p:nvPr/>
        </p:nvSpPr>
        <p:spPr>
          <a:xfrm>
            <a:off x="144360" y="860746"/>
            <a:ext cx="8839440" cy="8639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i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Необходимо соблюдать следующие основные правила безопасности на водных объектах в летний период</a:t>
            </a:r>
            <a:r>
              <a:rPr lang="ru-RU" sz="2500" b="1" i="1" strike="noStrike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lang="en-US" sz="2500" b="1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080"/>
            <a:ext cx="1117050" cy="1117600"/>
          </a:xfrm>
          <a:prstGeom prst="rect">
            <a:avLst/>
          </a:prstGeom>
        </p:spPr>
      </p:pic>
      <p:sp>
        <p:nvSpPr>
          <p:cNvPr id="13" name="Текст 12"/>
          <p:cNvSpPr>
            <a:spLocks noGrp="1"/>
          </p:cNvSpPr>
          <p:nvPr>
            <p:ph type="body"/>
          </p:nvPr>
        </p:nvSpPr>
        <p:spPr>
          <a:xfrm>
            <a:off x="4134453" y="2051452"/>
            <a:ext cx="4655126" cy="4525920"/>
          </a:xfrm>
        </p:spPr>
        <p:txBody>
          <a:bodyPr>
            <a:normAutofit fontScale="32500" lnSpcReduction="20000"/>
          </a:bodyPr>
          <a:lstStyle/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6000" spc="-1" dirty="0">
                <a:solidFill>
                  <a:srgbClr val="000000"/>
                </a:solidFill>
                <a:latin typeface="Times New Roman"/>
                <a:ea typeface="Times New Roman"/>
              </a:rPr>
              <a:t>не устраивайте во время купания шумные игры на воде – это опасно! Можно не услышать крики о помощи. Также категорически запрещены игры, во время которых нужно захватывать и топить других</a:t>
            </a:r>
          </a:p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6000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нельзя </a:t>
            </a:r>
            <a:r>
              <a:rPr lang="ru-RU" sz="6000" spc="-1" dirty="0">
                <a:solidFill>
                  <a:srgbClr val="000000"/>
                </a:solidFill>
                <a:latin typeface="Times New Roman"/>
                <a:ea typeface="Times New Roman"/>
              </a:rPr>
              <a:t>купаться в темное время суток, так как в воде можно потерять ориентир и направление к берегу</a:t>
            </a:r>
          </a:p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sz="6000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опасно </a:t>
            </a:r>
            <a:r>
              <a:rPr lang="ru-RU" sz="6000" spc="-1" dirty="0">
                <a:solidFill>
                  <a:srgbClr val="000000"/>
                </a:solidFill>
                <a:latin typeface="Times New Roman"/>
                <a:ea typeface="Times New Roman"/>
              </a:rPr>
              <a:t>плавать на надувных матрацах, игрушках или автомобильных шинах, так как ветром или течением их может отнести от берега и человек, не умеющий плавать, может пострадать</a:t>
            </a:r>
          </a:p>
          <a:p>
            <a:endParaRPr lang="ru-RU" dirty="0"/>
          </a:p>
        </p:txBody>
      </p:sp>
      <p:pic>
        <p:nvPicPr>
          <p:cNvPr id="9" name="Picture 4" descr="https://442fz.volganet.ru/025167/%D0%B93%D1%8B%D1%84%D0%B9%D0%BA%D0%B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t="13801" r="6500" b="10106"/>
          <a:stretch/>
        </p:blipFill>
        <p:spPr bwMode="auto">
          <a:xfrm>
            <a:off x="442145" y="2205241"/>
            <a:ext cx="2955781" cy="375498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130" y="0"/>
            <a:ext cx="1063869" cy="106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5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4372890" y="1766447"/>
            <a:ext cx="4544804" cy="4738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2" name="Picture 4"/>
          <p:cNvPicPr/>
          <p:nvPr/>
        </p:nvPicPr>
        <p:blipFill>
          <a:blip r:embed="rId3"/>
          <a:stretch/>
        </p:blipFill>
        <p:spPr>
          <a:xfrm>
            <a:off x="-15840" y="-19080"/>
            <a:ext cx="9159840" cy="838080"/>
          </a:xfrm>
          <a:prstGeom prst="rect">
            <a:avLst/>
          </a:prstGeom>
          <a:ln>
            <a:noFill/>
          </a:ln>
        </p:spPr>
      </p:pic>
      <p:sp>
        <p:nvSpPr>
          <p:cNvPr id="67" name="CustomShape 3"/>
          <p:cNvSpPr/>
          <p:nvPr/>
        </p:nvSpPr>
        <p:spPr>
          <a:xfrm>
            <a:off x="144360" y="860746"/>
            <a:ext cx="8839440" cy="8639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i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Необходимо соблюдать следующие основные правила безопасности на водных объектах в летний период</a:t>
            </a:r>
            <a:r>
              <a:rPr lang="ru-RU" sz="2500" b="1" i="1" strike="noStrike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lang="en-US" sz="2500" b="1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080"/>
            <a:ext cx="1117050" cy="1117600"/>
          </a:xfrm>
          <a:prstGeom prst="rect">
            <a:avLst/>
          </a:prstGeom>
        </p:spPr>
      </p:pic>
      <p:sp>
        <p:nvSpPr>
          <p:cNvPr id="13" name="Текст 12"/>
          <p:cNvSpPr>
            <a:spLocks noGrp="1"/>
          </p:cNvSpPr>
          <p:nvPr>
            <p:ph type="body"/>
          </p:nvPr>
        </p:nvSpPr>
        <p:spPr>
          <a:xfrm>
            <a:off x="4564080" y="2081958"/>
            <a:ext cx="4162425" cy="427708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spc="-1" dirty="0">
                <a:solidFill>
                  <a:srgbClr val="000000"/>
                </a:solidFill>
                <a:latin typeface="Times New Roman"/>
                <a:ea typeface="Times New Roman"/>
              </a:rPr>
              <a:t>категорически запрещается прыгать в воду с обрывов, мостов или других возвышений. Не менее опасно нырять с плотов, катеров, лодок, пристаней и других плавучих сооружений. Под водой могут быть бревна – топляки, сваи, рельсы, железобетон и другие конструкции. Нырять можно лишь в местах, специально для этого оборудованных! </a:t>
            </a:r>
            <a:endParaRPr lang="en-US" sz="1800" b="1" spc="-1" dirty="0">
              <a:solidFill>
                <a:srgbClr val="000000"/>
              </a:solidFill>
            </a:endParaRPr>
          </a:p>
          <a:p>
            <a:pPr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endParaRPr lang="en-US" sz="1800" b="1" spc="-1" dirty="0">
              <a:solidFill>
                <a:srgbClr val="000000"/>
              </a:solidFill>
            </a:endParaRPr>
          </a:p>
          <a:p>
            <a:pPr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spc="-1" dirty="0">
                <a:solidFill>
                  <a:srgbClr val="000000"/>
                </a:solidFill>
                <a:latin typeface="Times New Roman"/>
                <a:ea typeface="Times New Roman"/>
              </a:rPr>
              <a:t>нельзя купаться у крутых, обрывистых и заросших растительностью берегов, песчаное дно бывает зыбучим, что очень опасно!</a:t>
            </a:r>
            <a:endParaRPr lang="en-US" sz="1800" b="1" spc="-1" dirty="0">
              <a:solidFill>
                <a:srgbClr val="000000"/>
              </a:solidFill>
            </a:endParaRPr>
          </a:p>
          <a:p>
            <a:pPr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endParaRPr lang="en-US" sz="1600" b="1" spc="-1" dirty="0">
              <a:solidFill>
                <a:srgbClr val="000000"/>
              </a:solidFill>
            </a:endParaRPr>
          </a:p>
          <a:p>
            <a:endParaRPr lang="ru-RU" sz="1200" dirty="0"/>
          </a:p>
        </p:txBody>
      </p:sp>
      <p:pic>
        <p:nvPicPr>
          <p:cNvPr id="10" name="Picture 2" descr="https://ds05.infourok.ru/uploads/ex/0251/00131520-71713d4d/img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" t="2521" r="2331"/>
          <a:stretch/>
        </p:blipFill>
        <p:spPr bwMode="auto">
          <a:xfrm>
            <a:off x="144361" y="2128058"/>
            <a:ext cx="4172996" cy="334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130" y="0"/>
            <a:ext cx="1063869" cy="106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4372890" y="2009911"/>
            <a:ext cx="4544804" cy="42893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2" name="Picture 4"/>
          <p:cNvPicPr/>
          <p:nvPr/>
        </p:nvPicPr>
        <p:blipFill>
          <a:blip r:embed="rId3"/>
          <a:stretch/>
        </p:blipFill>
        <p:spPr>
          <a:xfrm>
            <a:off x="-15840" y="-19080"/>
            <a:ext cx="9159840" cy="838080"/>
          </a:xfrm>
          <a:prstGeom prst="rect">
            <a:avLst/>
          </a:prstGeom>
          <a:ln>
            <a:noFill/>
          </a:ln>
        </p:spPr>
      </p:pic>
      <p:sp>
        <p:nvSpPr>
          <p:cNvPr id="67" name="CustomShape 3"/>
          <p:cNvSpPr/>
          <p:nvPr/>
        </p:nvSpPr>
        <p:spPr>
          <a:xfrm>
            <a:off x="144360" y="860746"/>
            <a:ext cx="8839440" cy="8639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500" b="1" i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Необходимо соблюдать следующие основные правила безопасности на водных объектах в летний период</a:t>
            </a:r>
            <a:r>
              <a:rPr lang="ru-RU" sz="2500" b="1" i="1" strike="noStrike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lang="en-US" sz="2500" b="1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080"/>
            <a:ext cx="1117050" cy="1117600"/>
          </a:xfrm>
          <a:prstGeom prst="rect">
            <a:avLst/>
          </a:prstGeom>
        </p:spPr>
      </p:pic>
      <p:sp>
        <p:nvSpPr>
          <p:cNvPr id="13" name="Текст 12"/>
          <p:cNvSpPr>
            <a:spLocks noGrp="1"/>
          </p:cNvSpPr>
          <p:nvPr>
            <p:ph type="body"/>
          </p:nvPr>
        </p:nvSpPr>
        <p:spPr>
          <a:xfrm>
            <a:off x="4564080" y="2165679"/>
            <a:ext cx="4162425" cy="397783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если Вы решили покататься на лодке, катамаране или гидроцикле – необходимо надеть спасательный жилет – это залог Вашей безопасности</a:t>
            </a:r>
          </a:p>
          <a:p>
            <a:pPr algn="just">
              <a:lnSpc>
                <a:spcPct val="100000"/>
              </a:lnSpc>
              <a:buClr>
                <a:srgbClr val="000000"/>
              </a:buClr>
            </a:pPr>
            <a:endParaRPr lang="ru-RU" sz="2000" spc="-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1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spc="-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 </a:t>
            </a:r>
            <a:r>
              <a:rPr lang="ru-RU" sz="2000" spc="-1" dirty="0">
                <a:solidFill>
                  <a:srgbClr val="000000"/>
                </a:solidFill>
                <a:latin typeface="Times New Roman"/>
                <a:ea typeface="Times New Roman"/>
              </a:rPr>
              <a:t>водоемах с водорослями надо плыть у поверхности воды</a:t>
            </a:r>
            <a:endParaRPr lang="en-US" sz="2000" b="1" spc="-1" dirty="0">
              <a:solidFill>
                <a:srgbClr val="000000"/>
              </a:solidFill>
            </a:endParaRPr>
          </a:p>
          <a:p>
            <a:endParaRPr lang="ru-RU" sz="2000" dirty="0"/>
          </a:p>
        </p:txBody>
      </p:sp>
      <p:pic>
        <p:nvPicPr>
          <p:cNvPr id="36866" name="Picture 2" descr="https://sun7-9.userapi.com/rlvZ1eTwIBDI0gTb58BqYdTYKhcfXpVM0hjdHQ/9lqVKMS3oS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25" y="1766447"/>
            <a:ext cx="3582223" cy="477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130" y="0"/>
            <a:ext cx="1063869" cy="106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8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43246" y="1446415"/>
            <a:ext cx="8559685" cy="51289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7" name="Picture 4"/>
          <p:cNvPicPr/>
          <p:nvPr/>
        </p:nvPicPr>
        <p:blipFill>
          <a:blip r:embed="rId3"/>
          <a:stretch/>
        </p:blipFill>
        <p:spPr>
          <a:xfrm>
            <a:off x="-15840" y="-19080"/>
            <a:ext cx="9159840" cy="838080"/>
          </a:xfrm>
          <a:prstGeom prst="rect">
            <a:avLst/>
          </a:prstGeom>
          <a:ln>
            <a:noFill/>
          </a:ln>
        </p:spPr>
      </p:pic>
      <p:sp>
        <p:nvSpPr>
          <p:cNvPr id="92" name="CustomShape 3"/>
          <p:cNvSpPr/>
          <p:nvPr/>
        </p:nvSpPr>
        <p:spPr>
          <a:xfrm>
            <a:off x="343246" y="1590934"/>
            <a:ext cx="8362604" cy="48034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marL="571320" indent="-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не паникуйте, постарайтесь развернуться спиной к волне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571320" indent="-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очистите от воды нос и сделайте несколько глотательных движений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571320" indent="-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зовите на помощь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571320" indent="-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в случае возникновения судорог ущипните несколько раз икроножную мышцу, если это не помогает, крепко возьмитесь за большой палец ноги и резко выпрямите его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571320" indent="-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попав в быстрое течение, не следует бороться против него, необходимо не нарушая дыхания плыть по течению к берегу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571320" indent="-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оказавшись в водовороте, не следует поддаваться страху, терять чувство самообладания. Необходимо набрать побольше воздуха в легкие, погрузиться в воду и, сделав сильный рывок в сторону по течению, всплыть на поверхность.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571320" indent="-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запутавшись в водорослях, не делайте резких движений и рывков. Необходимо лечь на спину, стремясь мягкими, спокойными движениями выплыть в ту сторону, откуда приплыл. Если все-таки не удается освободиться от растений, то освободив руки, нужно поднять ноги и постараться осторожно освободиться от растений при помощи рук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CustomShape 4"/>
          <p:cNvSpPr/>
          <p:nvPr/>
        </p:nvSpPr>
        <p:spPr>
          <a:xfrm>
            <a:off x="1117050" y="882294"/>
            <a:ext cx="7079299" cy="42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latin typeface="Times New Roman"/>
                <a:ea typeface="Times New Roman"/>
              </a:rPr>
              <a:t>Действия, которыми можно помочь себе:</a:t>
            </a:r>
            <a:endParaRPr lang="en-US" sz="2200" b="1" strike="noStrike" spc="-1" dirty="0"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080"/>
            <a:ext cx="1117050" cy="1117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130" y="0"/>
            <a:ext cx="1063869" cy="1063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6378" y="1652734"/>
            <a:ext cx="8794866" cy="493925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4" name="Picture 4"/>
          <p:cNvPicPr/>
          <p:nvPr/>
        </p:nvPicPr>
        <p:blipFill>
          <a:blip r:embed="rId3"/>
          <a:stretch/>
        </p:blipFill>
        <p:spPr>
          <a:xfrm>
            <a:off x="0" y="-4536"/>
            <a:ext cx="9159840" cy="838080"/>
          </a:xfrm>
          <a:prstGeom prst="rect">
            <a:avLst/>
          </a:prstGeom>
          <a:ln>
            <a:noFill/>
          </a:ln>
        </p:spPr>
      </p:pic>
      <p:sp>
        <p:nvSpPr>
          <p:cNvPr id="99" name="CustomShape 3"/>
          <p:cNvSpPr/>
          <p:nvPr/>
        </p:nvSpPr>
        <p:spPr>
          <a:xfrm>
            <a:off x="216884" y="1822687"/>
            <a:ext cx="8553044" cy="45264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marL="457200" indent="-4572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необходимо позвать на помощь прохожих для оказания помощи утопающему;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незамедлительно сообщить о происшествии по телефону «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101</a:t>
            </a: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» или «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112</a:t>
            </a: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»;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подать тонущему средство спасения или воспользоваться подручными средствами спасения, такими как веревка, ремень, шарф с узлом на конце;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добираясь до пострадавшего вплавь, учитывайте течение реки. Если тонущий не контролирует свои действия, подплывите к нему сзади и, захватив за голову, под руку, за волосы, буксируйте к берегу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</a:pPr>
            <a:r>
              <a:rPr lang="ru-RU" b="1" strike="noStrike" spc="-1" dirty="0">
                <a:solidFill>
                  <a:srgbClr val="FFFFFF"/>
                </a:solidFill>
                <a:latin typeface="Times New Roman"/>
                <a:ea typeface="Times New Roman"/>
              </a:rPr>
              <a:t> </a:t>
            </a: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Заговорите с ним: 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если услышите адекватный ответ, смело подставляйте ему плечо в качестве опоры и помогите доплыть до берега; 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если же утопающий находится в панике, схватил вас и тащит за собой в воду, то примените силу. Если освободиться от захвата не удается, сделайте глубокий вдох и нырните под воду, увлекая за собой спасаемого. Он обязательно отпустит вас и у вас появится возможность удобно для вас взять в объятия тонущего и в таком положении добраться до берега;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если утопающий находится без сознания срочно транспортировать его до берега.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CustomShape 4"/>
          <p:cNvSpPr/>
          <p:nvPr/>
        </p:nvSpPr>
        <p:spPr>
          <a:xfrm>
            <a:off x="558525" y="819190"/>
            <a:ext cx="7599240" cy="764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latin typeface="Times New Roman"/>
                <a:ea typeface="Times New Roman"/>
              </a:rPr>
              <a:t>Действия, которые нужно предпринять,</a:t>
            </a:r>
            <a:endParaRPr lang="en-US" sz="2200" b="1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latin typeface="Times New Roman"/>
                <a:ea typeface="Times New Roman"/>
              </a:rPr>
              <a:t> если необходима помощь человеку, находящемуся в воде:</a:t>
            </a:r>
            <a:endParaRPr lang="en-US" sz="2200" b="1" strike="noStrike" spc="-1" dirty="0"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117050" cy="1117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130" y="0"/>
            <a:ext cx="1063869" cy="1063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4"/>
          <p:cNvPicPr/>
          <p:nvPr/>
        </p:nvPicPr>
        <p:blipFill>
          <a:blip r:embed="rId4"/>
          <a:stretch/>
        </p:blipFill>
        <p:spPr>
          <a:xfrm>
            <a:off x="-15840" y="-19080"/>
            <a:ext cx="9159840" cy="838080"/>
          </a:xfrm>
          <a:prstGeom prst="rect">
            <a:avLst/>
          </a:prstGeom>
          <a:ln>
            <a:noFill/>
          </a:ln>
        </p:spPr>
      </p:pic>
      <p:graphicFrame>
        <p:nvGraphicFramePr>
          <p:cNvPr id="102" name="Object 1"/>
          <p:cNvGraphicFramePr/>
          <p:nvPr/>
        </p:nvGraphicFramePr>
        <p:xfrm>
          <a:off x="0" y="0"/>
          <a:ext cx="838080" cy="836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1" r:id="rId5" imgW="0" imgH="0" progId="">
                  <p:embed/>
                </p:oleObj>
              </mc:Choice>
              <mc:Fallback>
                <p:oleObj r:id="rId5" imgW="0" imgH="0" progId="">
                  <p:embed/>
                  <p:pic>
                    <p:nvPicPr>
                      <p:cNvPr id="102" name="Object 1"/>
                      <p:cNvPicPr/>
                      <p:nvPr/>
                    </p:nvPicPr>
                    <p:blipFill>
                      <a:blip r:embed="rId6"/>
                      <a:stretch/>
                    </p:blipFill>
                    <p:spPr>
                      <a:xfrm>
                        <a:off x="0" y="0"/>
                        <a:ext cx="838080" cy="83664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2"/>
          <p:cNvGraphicFramePr/>
          <p:nvPr/>
        </p:nvGraphicFramePr>
        <p:xfrm>
          <a:off x="8285040" y="-17640"/>
          <a:ext cx="858960" cy="854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2" r:id="rId7" imgW="0" imgH="0" progId="">
                  <p:embed/>
                </p:oleObj>
              </mc:Choice>
              <mc:Fallback>
                <p:oleObj r:id="rId7" imgW="0" imgH="0" progId="">
                  <p:embed/>
                  <p:pic>
                    <p:nvPicPr>
                      <p:cNvPr id="104" name="Object 2"/>
                      <p:cNvPicPr/>
                      <p:nvPr/>
                    </p:nvPicPr>
                    <p:blipFill>
                      <a:blip r:embed="rId8"/>
                      <a:stretch/>
                    </p:blipFill>
                    <p:spPr>
                      <a:xfrm>
                        <a:off x="8285040" y="-17640"/>
                        <a:ext cx="858960" cy="85428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" name="CustomShape 3"/>
          <p:cNvSpPr/>
          <p:nvPr/>
        </p:nvSpPr>
        <p:spPr>
          <a:xfrm>
            <a:off x="-19914" y="38160"/>
            <a:ext cx="9059457" cy="11101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 anchor="t">
            <a:spAutoFit/>
          </a:bodyPr>
          <a:lstStyle/>
          <a:p>
            <a:pPr algn="ctr"/>
            <a:r>
              <a:rPr lang="ru-RU" sz="2200" b="1" strike="noStrike" spc="-1" dirty="0">
                <a:solidFill>
                  <a:srgbClr val="FFFFFF"/>
                </a:solidFill>
                <a:latin typeface="Times New Roman"/>
                <a:ea typeface="Times New Roman"/>
              </a:rPr>
              <a:t>При спасении людей, оказавшихся в воде, используются</a:t>
            </a:r>
            <a:r>
              <a:rPr lang="ru-RU" sz="2200" b="1" spc="-1" dirty="0">
                <a:solidFill>
                  <a:srgbClr val="FFFFFF"/>
                </a:solidFill>
                <a:latin typeface="Times New Roman"/>
                <a:ea typeface="Times New Roman"/>
              </a:rPr>
              <a:t> </a:t>
            </a:r>
            <a:endParaRPr lang="en-US" sz="2200" b="1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200" b="1" spc="-1" dirty="0" err="1">
                <a:solidFill>
                  <a:srgbClr val="FFFFFF"/>
                </a:solidFill>
                <a:latin typeface="Times New Roman"/>
                <a:ea typeface="Times New Roman"/>
              </a:rPr>
              <a:t>cледующие</a:t>
            </a:r>
            <a:r>
              <a:rPr lang="ru-RU" sz="2200" b="1" strike="noStrike" spc="-1" dirty="0">
                <a:solidFill>
                  <a:srgbClr val="FFFFFF"/>
                </a:solidFill>
                <a:latin typeface="Times New Roman"/>
                <a:ea typeface="Times New Roman"/>
              </a:rPr>
              <a:t> средства спасения:</a:t>
            </a:r>
            <a:endParaRPr lang="en-US" sz="2200" b="1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en-US" sz="2200" b="1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7" name="Рисунок 1"/>
          <p:cNvPicPr/>
          <p:nvPr/>
        </p:nvPicPr>
        <p:blipFill>
          <a:blip r:embed="rId9"/>
          <a:stretch/>
        </p:blipFill>
        <p:spPr>
          <a:xfrm>
            <a:off x="17559" y="1413164"/>
            <a:ext cx="9160446" cy="4234165"/>
          </a:xfrm>
          <a:prstGeom prst="rect">
            <a:avLst/>
          </a:prstGeom>
          <a:ln>
            <a:noFill/>
          </a:ln>
        </p:spPr>
      </p:pic>
      <p:pic>
        <p:nvPicPr>
          <p:cNvPr id="108" name="Picture 9" descr="C:\Users\gims12\Desktop\300px-Portland_Pudgy_proactive_lifeboat.jpg"/>
          <p:cNvPicPr/>
          <p:nvPr/>
        </p:nvPicPr>
        <p:blipFill>
          <a:blip r:embed="rId10"/>
          <a:stretch/>
        </p:blipFill>
        <p:spPr>
          <a:xfrm>
            <a:off x="226489" y="2510460"/>
            <a:ext cx="1663920" cy="1463760"/>
          </a:xfrm>
          <a:prstGeom prst="rect">
            <a:avLst/>
          </a:prstGeom>
          <a:ln>
            <a:noFill/>
          </a:ln>
        </p:spPr>
      </p:pic>
      <p:pic>
        <p:nvPicPr>
          <p:cNvPr id="109" name="Picture 8" descr="C:\Users\gims12\Desktop\Life_raft.jpg"/>
          <p:cNvPicPr/>
          <p:nvPr/>
        </p:nvPicPr>
        <p:blipFill>
          <a:blip r:embed="rId11"/>
          <a:srcRect l="5631" t="34356" r="8455"/>
          <a:stretch/>
        </p:blipFill>
        <p:spPr>
          <a:xfrm>
            <a:off x="2276471" y="2479769"/>
            <a:ext cx="1949400" cy="1470240"/>
          </a:xfrm>
          <a:prstGeom prst="rect">
            <a:avLst/>
          </a:prstGeom>
          <a:ln>
            <a:noFill/>
          </a:ln>
        </p:spPr>
      </p:pic>
      <p:pic>
        <p:nvPicPr>
          <p:cNvPr id="110" name="Picture 2" descr="C:\Users\gims12\Desktop\shlupka-1.jpg"/>
          <p:cNvPicPr/>
          <p:nvPr/>
        </p:nvPicPr>
        <p:blipFill>
          <a:blip r:embed="rId12"/>
          <a:stretch/>
        </p:blipFill>
        <p:spPr>
          <a:xfrm>
            <a:off x="237649" y="4108290"/>
            <a:ext cx="1652760" cy="1392120"/>
          </a:xfrm>
          <a:prstGeom prst="rect">
            <a:avLst/>
          </a:prstGeom>
          <a:ln>
            <a:noFill/>
          </a:ln>
        </p:spPr>
      </p:pic>
      <p:pic>
        <p:nvPicPr>
          <p:cNvPr id="111" name="Picture 3" descr="C:\Users\gims12\Desktop\s_1598198.jpeg"/>
          <p:cNvPicPr/>
          <p:nvPr/>
        </p:nvPicPr>
        <p:blipFill>
          <a:blip r:embed="rId13"/>
          <a:srcRect t="21793" b="22780"/>
          <a:stretch/>
        </p:blipFill>
        <p:spPr>
          <a:xfrm>
            <a:off x="2316076" y="4113149"/>
            <a:ext cx="1963800" cy="1374840"/>
          </a:xfrm>
          <a:prstGeom prst="rect">
            <a:avLst/>
          </a:prstGeom>
          <a:ln>
            <a:noFill/>
          </a:ln>
        </p:spPr>
      </p:pic>
      <p:pic>
        <p:nvPicPr>
          <p:cNvPr id="112" name="Picture 4" descr="C:\Users\gims12\Desktop\Без названия.jpg"/>
          <p:cNvPicPr/>
          <p:nvPr/>
        </p:nvPicPr>
        <p:blipFill>
          <a:blip r:embed="rId14"/>
          <a:stretch/>
        </p:blipFill>
        <p:spPr>
          <a:xfrm>
            <a:off x="4597782" y="2545457"/>
            <a:ext cx="1487520" cy="1487520"/>
          </a:xfrm>
          <a:prstGeom prst="rect">
            <a:avLst/>
          </a:prstGeom>
          <a:ln>
            <a:noFill/>
          </a:ln>
        </p:spPr>
      </p:pic>
      <p:pic>
        <p:nvPicPr>
          <p:cNvPr id="113" name="Picture 3" descr="C:\Users\gims12\Desktop\402937955_w640_h640_cid2490358_pid277613467-62c65438.jpg"/>
          <p:cNvPicPr/>
          <p:nvPr/>
        </p:nvPicPr>
        <p:blipFill>
          <a:blip r:embed="rId15"/>
          <a:stretch/>
        </p:blipFill>
        <p:spPr>
          <a:xfrm>
            <a:off x="6064291" y="2595302"/>
            <a:ext cx="1395360" cy="1457280"/>
          </a:xfrm>
          <a:prstGeom prst="rect">
            <a:avLst/>
          </a:prstGeom>
          <a:ln>
            <a:noFill/>
          </a:ln>
        </p:spPr>
      </p:pic>
      <p:pic>
        <p:nvPicPr>
          <p:cNvPr id="114" name="Picture 2" descr="C:\Users\gims12\Desktop\362393858_w640_h640_cid2490358_pid251606213-48f1a445.jpg"/>
          <p:cNvPicPr/>
          <p:nvPr/>
        </p:nvPicPr>
        <p:blipFill>
          <a:blip r:embed="rId16"/>
          <a:stretch/>
        </p:blipFill>
        <p:spPr>
          <a:xfrm>
            <a:off x="7441291" y="2597317"/>
            <a:ext cx="1554120" cy="1469880"/>
          </a:xfrm>
          <a:prstGeom prst="rect">
            <a:avLst/>
          </a:prstGeom>
          <a:ln>
            <a:noFill/>
          </a:ln>
        </p:spPr>
      </p:pic>
      <p:pic>
        <p:nvPicPr>
          <p:cNvPr id="115" name="Picture 4" descr="C:\Users\gims12\Desktop\Без названия (1).jpg"/>
          <p:cNvPicPr/>
          <p:nvPr/>
        </p:nvPicPr>
        <p:blipFill>
          <a:blip r:embed="rId17"/>
          <a:stretch/>
        </p:blipFill>
        <p:spPr>
          <a:xfrm>
            <a:off x="5130229" y="4108290"/>
            <a:ext cx="3230640" cy="1392480"/>
          </a:xfrm>
          <a:prstGeom prst="rect">
            <a:avLst/>
          </a:prstGeom>
          <a:ln>
            <a:noFill/>
          </a:ln>
        </p:spPr>
      </p:pic>
      <p:sp>
        <p:nvSpPr>
          <p:cNvPr id="116" name="CustomShape 4"/>
          <p:cNvSpPr/>
          <p:nvPr/>
        </p:nvSpPr>
        <p:spPr>
          <a:xfrm>
            <a:off x="124143" y="5588223"/>
            <a:ext cx="8915400" cy="12025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Помимо индивидуальных средств спасения используют простые подручные предметы: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лестницы 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шесты, доски (палки)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предметы одежды (ремни, шарфы и </a:t>
            </a:r>
            <a:r>
              <a:rPr lang="ru-RU" b="0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т.п</a:t>
            </a:r>
            <a:r>
              <a:rPr lang="ru-RU" b="1" strike="noStrike" spc="-1" dirty="0">
                <a:solidFill>
                  <a:srgbClr val="FFFFFF"/>
                </a:solidFill>
                <a:latin typeface="Arial"/>
              </a:rPr>
              <a:t>)</a:t>
            </a:r>
            <a:endParaRPr lang="en-US" b="1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8224AAF4-18E8-4BE6-AD76-2BEED8643A3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-15840" y="-19079"/>
            <a:ext cx="9159840" cy="838080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D4691C-10BF-4996-BFE7-8F4100E0E010}"/>
              </a:ext>
            </a:extLst>
          </p:cNvPr>
          <p:cNvSpPr txBox="1"/>
          <p:nvPr/>
        </p:nvSpPr>
        <p:spPr>
          <a:xfrm>
            <a:off x="1058449" y="683593"/>
            <a:ext cx="7214908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200" b="1" dirty="0">
                <a:latin typeface="Times New Roman"/>
              </a:rPr>
              <a:t>           При спасении людей, оказавшихся в воде, используются  следующие средства спасения</a:t>
            </a:r>
            <a:r>
              <a:rPr lang="ru-RU" sz="2200" b="1" dirty="0" smtClean="0">
                <a:latin typeface="Times New Roman"/>
              </a:rPr>
              <a:t>: </a:t>
            </a:r>
            <a:endParaRPr lang="ru-RU" sz="2200" b="1" dirty="0">
              <a:latin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1169"/>
            <a:ext cx="1117050" cy="11176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130" y="0"/>
            <a:ext cx="1063869" cy="1063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12599</TotalTime>
  <Words>839</Words>
  <Application>Microsoft Office PowerPoint</Application>
  <PresentationFormat>Экран (4:3)</PresentationFormat>
  <Paragraphs>102</Paragraphs>
  <Slides>10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DejaVu Sans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Андрей Либе</dc:creator>
  <dc:description/>
  <cp:lastModifiedBy>Принтер</cp:lastModifiedBy>
  <cp:revision>1152</cp:revision>
  <dcterms:modified xsi:type="dcterms:W3CDTF">2025-06-09T14:05:43Z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